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02" r:id="rId2"/>
    <p:sldId id="256" r:id="rId3"/>
    <p:sldId id="287" r:id="rId4"/>
    <p:sldId id="257" r:id="rId5"/>
    <p:sldId id="286" r:id="rId6"/>
    <p:sldId id="258" r:id="rId7"/>
    <p:sldId id="259" r:id="rId8"/>
    <p:sldId id="260" r:id="rId9"/>
    <p:sldId id="261" r:id="rId10"/>
    <p:sldId id="290" r:id="rId11"/>
    <p:sldId id="291" r:id="rId12"/>
    <p:sldId id="263" r:id="rId13"/>
    <p:sldId id="264" r:id="rId14"/>
    <p:sldId id="265" r:id="rId15"/>
    <p:sldId id="266" r:id="rId16"/>
    <p:sldId id="292" r:id="rId17"/>
    <p:sldId id="267" r:id="rId18"/>
    <p:sldId id="299" r:id="rId19"/>
    <p:sldId id="300" r:id="rId20"/>
    <p:sldId id="293" r:id="rId21"/>
    <p:sldId id="268" r:id="rId22"/>
    <p:sldId id="294" r:id="rId23"/>
    <p:sldId id="295" r:id="rId24"/>
    <p:sldId id="269" r:id="rId25"/>
    <p:sldId id="296" r:id="rId26"/>
    <p:sldId id="270" r:id="rId27"/>
    <p:sldId id="297" r:id="rId28"/>
    <p:sldId id="271" r:id="rId29"/>
    <p:sldId id="272" r:id="rId30"/>
    <p:sldId id="298" r:id="rId31"/>
    <p:sldId id="273" r:id="rId32"/>
    <p:sldId id="274" r:id="rId33"/>
    <p:sldId id="275" r:id="rId34"/>
    <p:sldId id="276" r:id="rId35"/>
    <p:sldId id="303" r:id="rId36"/>
    <p:sldId id="280" r:id="rId37"/>
    <p:sldId id="277" r:id="rId38"/>
    <p:sldId id="278" r:id="rId39"/>
    <p:sldId id="281" r:id="rId40"/>
    <p:sldId id="279" r:id="rId41"/>
    <p:sldId id="283" r:id="rId42"/>
    <p:sldId id="282" r:id="rId43"/>
    <p:sldId id="284" r:id="rId44"/>
    <p:sldId id="285" r:id="rId45"/>
    <p:sldId id="305" r:id="rId46"/>
    <p:sldId id="30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2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21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481D5-05BC-461F-AA38-1E93F0D08CC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46C2D0-ED76-4C4C-A0EB-F6AEBECFA479}">
      <dgm:prSet phldrT="[Text]"/>
      <dgm:spPr/>
      <dgm:t>
        <a:bodyPr/>
        <a:lstStyle/>
        <a:p>
          <a:r>
            <a:rPr lang="en-US" smtClean="0"/>
            <a:t>Bước 1. Tìm Đơn giá Nhập</a:t>
          </a:r>
          <a:endParaRPr lang="en-US"/>
        </a:p>
      </dgm:t>
    </dgm:pt>
    <dgm:pt modelId="{F082A499-6E71-428E-965A-9CB729F136FF}" type="parTrans" cxnId="{F6B1E07A-5298-4F73-8089-A44670A8E781}">
      <dgm:prSet/>
      <dgm:spPr/>
      <dgm:t>
        <a:bodyPr/>
        <a:lstStyle/>
        <a:p>
          <a:endParaRPr lang="en-US"/>
        </a:p>
      </dgm:t>
    </dgm:pt>
    <dgm:pt modelId="{B1FAFDD2-0610-4262-B512-89A004749FCD}" type="sibTrans" cxnId="{F6B1E07A-5298-4F73-8089-A44670A8E781}">
      <dgm:prSet/>
      <dgm:spPr/>
      <dgm:t>
        <a:bodyPr/>
        <a:lstStyle/>
        <a:p>
          <a:endParaRPr lang="en-US"/>
        </a:p>
      </dgm:t>
    </dgm:pt>
    <dgm:pt modelId="{7126ECE6-F115-407B-A8BE-4FFA41A475DB}">
      <dgm:prSet phldrT="[Text]"/>
      <dgm:spPr/>
      <dgm:t>
        <a:bodyPr/>
        <a:lstStyle/>
        <a:p>
          <a:r>
            <a:rPr lang="en-US" smtClean="0"/>
            <a:t>Bước 2. Xác định hệ số sau khi giảm</a:t>
          </a:r>
          <a:endParaRPr lang="en-US"/>
        </a:p>
      </dgm:t>
    </dgm:pt>
    <dgm:pt modelId="{BD673395-1657-4350-869D-7095E010B9AE}" type="parTrans" cxnId="{52EDF356-0F80-466C-A7CA-C28D43A28379}">
      <dgm:prSet/>
      <dgm:spPr/>
      <dgm:t>
        <a:bodyPr/>
        <a:lstStyle/>
        <a:p>
          <a:endParaRPr lang="en-US"/>
        </a:p>
      </dgm:t>
    </dgm:pt>
    <dgm:pt modelId="{D310B65B-43D6-41C4-84AF-6DEED4DCF442}" type="sibTrans" cxnId="{52EDF356-0F80-466C-A7CA-C28D43A28379}">
      <dgm:prSet/>
      <dgm:spPr/>
      <dgm:t>
        <a:bodyPr/>
        <a:lstStyle/>
        <a:p>
          <a:endParaRPr lang="en-US"/>
        </a:p>
      </dgm:t>
    </dgm:pt>
    <dgm:pt modelId="{6061312D-34CF-407D-8ACF-F1D5C54735CB}">
      <dgm:prSet phldrT="[Text]"/>
      <dgm:spPr/>
      <dgm:t>
        <a:bodyPr/>
        <a:lstStyle/>
        <a:p>
          <a:r>
            <a:rPr lang="en-US" smtClean="0"/>
            <a:t>Bước 3. Bước 1 * Bước 2</a:t>
          </a:r>
          <a:endParaRPr lang="en-US"/>
        </a:p>
      </dgm:t>
    </dgm:pt>
    <dgm:pt modelId="{1C64AAC5-7C9D-4659-BF15-384D8AA6A04C}" type="parTrans" cxnId="{EB49E973-28DB-4B2D-9E60-361CB367441D}">
      <dgm:prSet/>
      <dgm:spPr/>
      <dgm:t>
        <a:bodyPr/>
        <a:lstStyle/>
        <a:p>
          <a:endParaRPr lang="en-US"/>
        </a:p>
      </dgm:t>
    </dgm:pt>
    <dgm:pt modelId="{1DC1D561-2FA5-4B12-BDF4-603B9E3EE912}" type="sibTrans" cxnId="{EB49E973-28DB-4B2D-9E60-361CB367441D}">
      <dgm:prSet/>
      <dgm:spPr/>
      <dgm:t>
        <a:bodyPr/>
        <a:lstStyle/>
        <a:p>
          <a:endParaRPr lang="en-US"/>
        </a:p>
      </dgm:t>
    </dgm:pt>
    <dgm:pt modelId="{2BA53295-ABF2-4680-8D52-001147DD0AEE}" type="pres">
      <dgm:prSet presAssocID="{9D7481D5-05BC-461F-AA38-1E93F0D08CC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E884650-C373-4FDD-96B9-93A836ABD7C0}" type="pres">
      <dgm:prSet presAssocID="{9D7481D5-05BC-461F-AA38-1E93F0D08CCB}" presName="Name1" presStyleCnt="0"/>
      <dgm:spPr/>
    </dgm:pt>
    <dgm:pt modelId="{EED4BAE3-3991-4EA5-8266-FF0473B4D5A2}" type="pres">
      <dgm:prSet presAssocID="{9D7481D5-05BC-461F-AA38-1E93F0D08CCB}" presName="cycle" presStyleCnt="0"/>
      <dgm:spPr/>
    </dgm:pt>
    <dgm:pt modelId="{61C8B254-3C1F-4E5F-948F-7EED9E26640B}" type="pres">
      <dgm:prSet presAssocID="{9D7481D5-05BC-461F-AA38-1E93F0D08CCB}" presName="srcNode" presStyleLbl="node1" presStyleIdx="0" presStyleCnt="3"/>
      <dgm:spPr/>
    </dgm:pt>
    <dgm:pt modelId="{22CF27C0-D774-42DB-914F-7ADA0225D38D}" type="pres">
      <dgm:prSet presAssocID="{9D7481D5-05BC-461F-AA38-1E93F0D08CCB}" presName="conn" presStyleLbl="parChTrans1D2" presStyleIdx="0" presStyleCnt="1"/>
      <dgm:spPr/>
      <dgm:t>
        <a:bodyPr/>
        <a:lstStyle/>
        <a:p>
          <a:endParaRPr lang="en-US"/>
        </a:p>
      </dgm:t>
    </dgm:pt>
    <dgm:pt modelId="{DCCAA8A5-3FE7-4846-8668-18B5A171614F}" type="pres">
      <dgm:prSet presAssocID="{9D7481D5-05BC-461F-AA38-1E93F0D08CCB}" presName="extraNode" presStyleLbl="node1" presStyleIdx="0" presStyleCnt="3"/>
      <dgm:spPr/>
    </dgm:pt>
    <dgm:pt modelId="{CABF7284-6AAC-483D-B571-EE076EDE1E89}" type="pres">
      <dgm:prSet presAssocID="{9D7481D5-05BC-461F-AA38-1E93F0D08CCB}" presName="dstNode" presStyleLbl="node1" presStyleIdx="0" presStyleCnt="3"/>
      <dgm:spPr/>
    </dgm:pt>
    <dgm:pt modelId="{947F3D1F-B54C-4956-9CDB-66A5933C07E3}" type="pres">
      <dgm:prSet presAssocID="{A546C2D0-ED76-4C4C-A0EB-F6AEBECFA479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3E831-5EFC-4D76-BCCC-9127D6718BC2}" type="pres">
      <dgm:prSet presAssocID="{A546C2D0-ED76-4C4C-A0EB-F6AEBECFA479}" presName="accent_1" presStyleCnt="0"/>
      <dgm:spPr/>
    </dgm:pt>
    <dgm:pt modelId="{B2109862-4D0C-4628-A52A-DFA2C50A077F}" type="pres">
      <dgm:prSet presAssocID="{A546C2D0-ED76-4C4C-A0EB-F6AEBECFA479}" presName="accentRepeatNode" presStyleLbl="solidFgAcc1" presStyleIdx="0" presStyleCnt="3"/>
      <dgm:spPr/>
    </dgm:pt>
    <dgm:pt modelId="{495E0FD4-B30A-496B-86C1-8E4A96950309}" type="pres">
      <dgm:prSet presAssocID="{7126ECE6-F115-407B-A8BE-4FFA41A475D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7F36E-3AA4-4239-AF2B-E5563DC6B58E}" type="pres">
      <dgm:prSet presAssocID="{7126ECE6-F115-407B-A8BE-4FFA41A475DB}" presName="accent_2" presStyleCnt="0"/>
      <dgm:spPr/>
    </dgm:pt>
    <dgm:pt modelId="{0DC0FA7F-A5DE-47A5-AA95-D9CC1CA3596B}" type="pres">
      <dgm:prSet presAssocID="{7126ECE6-F115-407B-A8BE-4FFA41A475DB}" presName="accentRepeatNode" presStyleLbl="solidFgAcc1" presStyleIdx="1" presStyleCnt="3"/>
      <dgm:spPr/>
    </dgm:pt>
    <dgm:pt modelId="{ABDC89CC-2C89-4D3E-90E5-C65068EA784C}" type="pres">
      <dgm:prSet presAssocID="{6061312D-34CF-407D-8ACF-F1D5C54735C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4C5DD-4708-4C31-985E-C2E674C2AADD}" type="pres">
      <dgm:prSet presAssocID="{6061312D-34CF-407D-8ACF-F1D5C54735CB}" presName="accent_3" presStyleCnt="0"/>
      <dgm:spPr/>
    </dgm:pt>
    <dgm:pt modelId="{C5849ED6-8ECE-4005-A278-1E8257454154}" type="pres">
      <dgm:prSet presAssocID="{6061312D-34CF-407D-8ACF-F1D5C54735CB}" presName="accentRepeatNode" presStyleLbl="solidFgAcc1" presStyleIdx="2" presStyleCnt="3"/>
      <dgm:spPr/>
    </dgm:pt>
  </dgm:ptLst>
  <dgm:cxnLst>
    <dgm:cxn modelId="{1776B87F-5CEA-4F33-B2E8-2485707DD013}" type="presOf" srcId="{A546C2D0-ED76-4C4C-A0EB-F6AEBECFA479}" destId="{947F3D1F-B54C-4956-9CDB-66A5933C07E3}" srcOrd="0" destOrd="0" presId="urn:microsoft.com/office/officeart/2008/layout/VerticalCurvedList"/>
    <dgm:cxn modelId="{47DCDC03-E4C8-4FCD-8348-EBDD6A2CC8B7}" type="presOf" srcId="{B1FAFDD2-0610-4262-B512-89A004749FCD}" destId="{22CF27C0-D774-42DB-914F-7ADA0225D38D}" srcOrd="0" destOrd="0" presId="urn:microsoft.com/office/officeart/2008/layout/VerticalCurvedList"/>
    <dgm:cxn modelId="{F6B1E07A-5298-4F73-8089-A44670A8E781}" srcId="{9D7481D5-05BC-461F-AA38-1E93F0D08CCB}" destId="{A546C2D0-ED76-4C4C-A0EB-F6AEBECFA479}" srcOrd="0" destOrd="0" parTransId="{F082A499-6E71-428E-965A-9CB729F136FF}" sibTransId="{B1FAFDD2-0610-4262-B512-89A004749FCD}"/>
    <dgm:cxn modelId="{CE8F278C-92FB-4694-8B6E-F3A6F078CED9}" type="presOf" srcId="{7126ECE6-F115-407B-A8BE-4FFA41A475DB}" destId="{495E0FD4-B30A-496B-86C1-8E4A96950309}" srcOrd="0" destOrd="0" presId="urn:microsoft.com/office/officeart/2008/layout/VerticalCurvedList"/>
    <dgm:cxn modelId="{FCE6C42F-3219-48C1-BF36-FDD72687334E}" type="presOf" srcId="{6061312D-34CF-407D-8ACF-F1D5C54735CB}" destId="{ABDC89CC-2C89-4D3E-90E5-C65068EA784C}" srcOrd="0" destOrd="0" presId="urn:microsoft.com/office/officeart/2008/layout/VerticalCurvedList"/>
    <dgm:cxn modelId="{52EDF356-0F80-466C-A7CA-C28D43A28379}" srcId="{9D7481D5-05BC-461F-AA38-1E93F0D08CCB}" destId="{7126ECE6-F115-407B-A8BE-4FFA41A475DB}" srcOrd="1" destOrd="0" parTransId="{BD673395-1657-4350-869D-7095E010B9AE}" sibTransId="{D310B65B-43D6-41C4-84AF-6DEED4DCF442}"/>
    <dgm:cxn modelId="{9CC079E5-01E3-4F73-B4FF-06AC18D3F100}" type="presOf" srcId="{9D7481D5-05BC-461F-AA38-1E93F0D08CCB}" destId="{2BA53295-ABF2-4680-8D52-001147DD0AEE}" srcOrd="0" destOrd="0" presId="urn:microsoft.com/office/officeart/2008/layout/VerticalCurvedList"/>
    <dgm:cxn modelId="{EB49E973-28DB-4B2D-9E60-361CB367441D}" srcId="{9D7481D5-05BC-461F-AA38-1E93F0D08CCB}" destId="{6061312D-34CF-407D-8ACF-F1D5C54735CB}" srcOrd="2" destOrd="0" parTransId="{1C64AAC5-7C9D-4659-BF15-384D8AA6A04C}" sibTransId="{1DC1D561-2FA5-4B12-BDF4-603B9E3EE912}"/>
    <dgm:cxn modelId="{67F65A91-019F-4C5E-A7B9-C145AE095CE9}" type="presParOf" srcId="{2BA53295-ABF2-4680-8D52-001147DD0AEE}" destId="{7E884650-C373-4FDD-96B9-93A836ABD7C0}" srcOrd="0" destOrd="0" presId="urn:microsoft.com/office/officeart/2008/layout/VerticalCurvedList"/>
    <dgm:cxn modelId="{70DB6CFA-5A79-4F32-9A1E-71EFF1C8BF4B}" type="presParOf" srcId="{7E884650-C373-4FDD-96B9-93A836ABD7C0}" destId="{EED4BAE3-3991-4EA5-8266-FF0473B4D5A2}" srcOrd="0" destOrd="0" presId="urn:microsoft.com/office/officeart/2008/layout/VerticalCurvedList"/>
    <dgm:cxn modelId="{D86BE389-D4E0-45BF-9877-DD61F15766BC}" type="presParOf" srcId="{EED4BAE3-3991-4EA5-8266-FF0473B4D5A2}" destId="{61C8B254-3C1F-4E5F-948F-7EED9E26640B}" srcOrd="0" destOrd="0" presId="urn:microsoft.com/office/officeart/2008/layout/VerticalCurvedList"/>
    <dgm:cxn modelId="{5B95C694-DAC7-4464-ADE6-9A18001A47E1}" type="presParOf" srcId="{EED4BAE3-3991-4EA5-8266-FF0473B4D5A2}" destId="{22CF27C0-D774-42DB-914F-7ADA0225D38D}" srcOrd="1" destOrd="0" presId="urn:microsoft.com/office/officeart/2008/layout/VerticalCurvedList"/>
    <dgm:cxn modelId="{BC88CFDF-A561-4BFD-BB6D-098923F52A9A}" type="presParOf" srcId="{EED4BAE3-3991-4EA5-8266-FF0473B4D5A2}" destId="{DCCAA8A5-3FE7-4846-8668-18B5A171614F}" srcOrd="2" destOrd="0" presId="urn:microsoft.com/office/officeart/2008/layout/VerticalCurvedList"/>
    <dgm:cxn modelId="{287FD2AD-0638-457A-B953-3293FB64BD8B}" type="presParOf" srcId="{EED4BAE3-3991-4EA5-8266-FF0473B4D5A2}" destId="{CABF7284-6AAC-483D-B571-EE076EDE1E89}" srcOrd="3" destOrd="0" presId="urn:microsoft.com/office/officeart/2008/layout/VerticalCurvedList"/>
    <dgm:cxn modelId="{70AD2746-8DAC-4826-B915-0C06B8C8D3DA}" type="presParOf" srcId="{7E884650-C373-4FDD-96B9-93A836ABD7C0}" destId="{947F3D1F-B54C-4956-9CDB-66A5933C07E3}" srcOrd="1" destOrd="0" presId="urn:microsoft.com/office/officeart/2008/layout/VerticalCurvedList"/>
    <dgm:cxn modelId="{6B2FABF0-4642-474D-8163-8CC5F81A7DD3}" type="presParOf" srcId="{7E884650-C373-4FDD-96B9-93A836ABD7C0}" destId="{0973E831-5EFC-4D76-BCCC-9127D6718BC2}" srcOrd="2" destOrd="0" presId="urn:microsoft.com/office/officeart/2008/layout/VerticalCurvedList"/>
    <dgm:cxn modelId="{31457E8B-D960-4580-9EAA-46E7E90ED57E}" type="presParOf" srcId="{0973E831-5EFC-4D76-BCCC-9127D6718BC2}" destId="{B2109862-4D0C-4628-A52A-DFA2C50A077F}" srcOrd="0" destOrd="0" presId="urn:microsoft.com/office/officeart/2008/layout/VerticalCurvedList"/>
    <dgm:cxn modelId="{F794B1B7-71C1-49EF-BB1E-E25C25CFB521}" type="presParOf" srcId="{7E884650-C373-4FDD-96B9-93A836ABD7C0}" destId="{495E0FD4-B30A-496B-86C1-8E4A96950309}" srcOrd="3" destOrd="0" presId="urn:microsoft.com/office/officeart/2008/layout/VerticalCurvedList"/>
    <dgm:cxn modelId="{C2E3F5F4-6704-4800-962F-0E621E0039DA}" type="presParOf" srcId="{7E884650-C373-4FDD-96B9-93A836ABD7C0}" destId="{9057F36E-3AA4-4239-AF2B-E5563DC6B58E}" srcOrd="4" destOrd="0" presId="urn:microsoft.com/office/officeart/2008/layout/VerticalCurvedList"/>
    <dgm:cxn modelId="{95D034A1-44D8-4E89-9735-062BF1D1557A}" type="presParOf" srcId="{9057F36E-3AA4-4239-AF2B-E5563DC6B58E}" destId="{0DC0FA7F-A5DE-47A5-AA95-D9CC1CA3596B}" srcOrd="0" destOrd="0" presId="urn:microsoft.com/office/officeart/2008/layout/VerticalCurvedList"/>
    <dgm:cxn modelId="{1255AB43-2B75-4992-B922-395FED76332D}" type="presParOf" srcId="{7E884650-C373-4FDD-96B9-93A836ABD7C0}" destId="{ABDC89CC-2C89-4D3E-90E5-C65068EA784C}" srcOrd="5" destOrd="0" presId="urn:microsoft.com/office/officeart/2008/layout/VerticalCurvedList"/>
    <dgm:cxn modelId="{BFB2FF67-5876-42D3-9863-57CF428115DE}" type="presParOf" srcId="{7E884650-C373-4FDD-96B9-93A836ABD7C0}" destId="{7FC4C5DD-4708-4C31-985E-C2E674C2AADD}" srcOrd="6" destOrd="0" presId="urn:microsoft.com/office/officeart/2008/layout/VerticalCurvedList"/>
    <dgm:cxn modelId="{C7330B47-69E7-45B0-A082-F8C368D728F4}" type="presParOf" srcId="{7FC4C5DD-4708-4C31-985E-C2E674C2AADD}" destId="{C5849ED6-8ECE-4005-A278-1E82574541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7481D5-05BC-461F-AA38-1E93F0D08CC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46C2D0-ED76-4C4C-A0EB-F6AEBECFA479}">
      <dgm:prSet phldrT="[Text]"/>
      <dgm:spPr/>
      <dgm:t>
        <a:bodyPr/>
        <a:lstStyle/>
        <a:p>
          <a:r>
            <a:rPr lang="en-US" smtClean="0"/>
            <a:t>Bước 1. Loại trừ 2 ký tự cuối là TN</a:t>
          </a:r>
          <a:endParaRPr lang="en-US"/>
        </a:p>
      </dgm:t>
    </dgm:pt>
    <dgm:pt modelId="{F082A499-6E71-428E-965A-9CB729F136FF}" type="parTrans" cxnId="{F6B1E07A-5298-4F73-8089-A44670A8E781}">
      <dgm:prSet/>
      <dgm:spPr/>
      <dgm:t>
        <a:bodyPr/>
        <a:lstStyle/>
        <a:p>
          <a:endParaRPr lang="en-US"/>
        </a:p>
      </dgm:t>
    </dgm:pt>
    <dgm:pt modelId="{B1FAFDD2-0610-4262-B512-89A004749FCD}" type="sibTrans" cxnId="{F6B1E07A-5298-4F73-8089-A44670A8E781}">
      <dgm:prSet/>
      <dgm:spPr/>
      <dgm:t>
        <a:bodyPr/>
        <a:lstStyle/>
        <a:p>
          <a:endParaRPr lang="en-US"/>
        </a:p>
      </dgm:t>
    </dgm:pt>
    <dgm:pt modelId="{7126ECE6-F115-407B-A8BE-4FFA41A475DB}">
      <dgm:prSet phldrT="[Text]"/>
      <dgm:spPr/>
      <dgm:t>
        <a:bodyPr/>
        <a:lstStyle/>
        <a:p>
          <a:r>
            <a:rPr lang="en-US" smtClean="0"/>
            <a:t>Bước 2. Lấy 2 ký tự cuối tra bảng 2</a:t>
          </a:r>
          <a:endParaRPr lang="en-US"/>
        </a:p>
      </dgm:t>
    </dgm:pt>
    <dgm:pt modelId="{BD673395-1657-4350-869D-7095E010B9AE}" type="parTrans" cxnId="{52EDF356-0F80-466C-A7CA-C28D43A28379}">
      <dgm:prSet/>
      <dgm:spPr/>
      <dgm:t>
        <a:bodyPr/>
        <a:lstStyle/>
        <a:p>
          <a:endParaRPr lang="en-US"/>
        </a:p>
      </dgm:t>
    </dgm:pt>
    <dgm:pt modelId="{D310B65B-43D6-41C4-84AF-6DEED4DCF442}" type="sibTrans" cxnId="{52EDF356-0F80-466C-A7CA-C28D43A28379}">
      <dgm:prSet/>
      <dgm:spPr/>
      <dgm:t>
        <a:bodyPr/>
        <a:lstStyle/>
        <a:p>
          <a:endParaRPr lang="en-US"/>
        </a:p>
      </dgm:t>
    </dgm:pt>
    <dgm:pt modelId="{2BA53295-ABF2-4680-8D52-001147DD0AEE}" type="pres">
      <dgm:prSet presAssocID="{9D7481D5-05BC-461F-AA38-1E93F0D08CC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E884650-C373-4FDD-96B9-93A836ABD7C0}" type="pres">
      <dgm:prSet presAssocID="{9D7481D5-05BC-461F-AA38-1E93F0D08CCB}" presName="Name1" presStyleCnt="0"/>
      <dgm:spPr/>
    </dgm:pt>
    <dgm:pt modelId="{EED4BAE3-3991-4EA5-8266-FF0473B4D5A2}" type="pres">
      <dgm:prSet presAssocID="{9D7481D5-05BC-461F-AA38-1E93F0D08CCB}" presName="cycle" presStyleCnt="0"/>
      <dgm:spPr/>
    </dgm:pt>
    <dgm:pt modelId="{61C8B254-3C1F-4E5F-948F-7EED9E26640B}" type="pres">
      <dgm:prSet presAssocID="{9D7481D5-05BC-461F-AA38-1E93F0D08CCB}" presName="srcNode" presStyleLbl="node1" presStyleIdx="0" presStyleCnt="2"/>
      <dgm:spPr/>
    </dgm:pt>
    <dgm:pt modelId="{22CF27C0-D774-42DB-914F-7ADA0225D38D}" type="pres">
      <dgm:prSet presAssocID="{9D7481D5-05BC-461F-AA38-1E93F0D08CCB}" presName="conn" presStyleLbl="parChTrans1D2" presStyleIdx="0" presStyleCnt="1"/>
      <dgm:spPr/>
      <dgm:t>
        <a:bodyPr/>
        <a:lstStyle/>
        <a:p>
          <a:endParaRPr lang="en-US"/>
        </a:p>
      </dgm:t>
    </dgm:pt>
    <dgm:pt modelId="{DCCAA8A5-3FE7-4846-8668-18B5A171614F}" type="pres">
      <dgm:prSet presAssocID="{9D7481D5-05BC-461F-AA38-1E93F0D08CCB}" presName="extraNode" presStyleLbl="node1" presStyleIdx="0" presStyleCnt="2"/>
      <dgm:spPr/>
    </dgm:pt>
    <dgm:pt modelId="{CABF7284-6AAC-483D-B571-EE076EDE1E89}" type="pres">
      <dgm:prSet presAssocID="{9D7481D5-05BC-461F-AA38-1E93F0D08CCB}" presName="dstNode" presStyleLbl="node1" presStyleIdx="0" presStyleCnt="2"/>
      <dgm:spPr/>
    </dgm:pt>
    <dgm:pt modelId="{947F3D1F-B54C-4956-9CDB-66A5933C07E3}" type="pres">
      <dgm:prSet presAssocID="{A546C2D0-ED76-4C4C-A0EB-F6AEBECFA47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3E831-5EFC-4D76-BCCC-9127D6718BC2}" type="pres">
      <dgm:prSet presAssocID="{A546C2D0-ED76-4C4C-A0EB-F6AEBECFA479}" presName="accent_1" presStyleCnt="0"/>
      <dgm:spPr/>
    </dgm:pt>
    <dgm:pt modelId="{B2109862-4D0C-4628-A52A-DFA2C50A077F}" type="pres">
      <dgm:prSet presAssocID="{A546C2D0-ED76-4C4C-A0EB-F6AEBECFA479}" presName="accentRepeatNode" presStyleLbl="solidFgAcc1" presStyleIdx="0" presStyleCnt="2"/>
      <dgm:spPr/>
    </dgm:pt>
    <dgm:pt modelId="{495E0FD4-B30A-496B-86C1-8E4A96950309}" type="pres">
      <dgm:prSet presAssocID="{7126ECE6-F115-407B-A8BE-4FFA41A475DB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7F36E-3AA4-4239-AF2B-E5563DC6B58E}" type="pres">
      <dgm:prSet presAssocID="{7126ECE6-F115-407B-A8BE-4FFA41A475DB}" presName="accent_2" presStyleCnt="0"/>
      <dgm:spPr/>
    </dgm:pt>
    <dgm:pt modelId="{0DC0FA7F-A5DE-47A5-AA95-D9CC1CA3596B}" type="pres">
      <dgm:prSet presAssocID="{7126ECE6-F115-407B-A8BE-4FFA41A475DB}" presName="accentRepeatNode" presStyleLbl="solidFgAcc1" presStyleIdx="1" presStyleCnt="2"/>
      <dgm:spPr/>
    </dgm:pt>
  </dgm:ptLst>
  <dgm:cxnLst>
    <dgm:cxn modelId="{9CC079E5-01E3-4F73-B4FF-06AC18D3F100}" type="presOf" srcId="{9D7481D5-05BC-461F-AA38-1E93F0D08CCB}" destId="{2BA53295-ABF2-4680-8D52-001147DD0AEE}" srcOrd="0" destOrd="0" presId="urn:microsoft.com/office/officeart/2008/layout/VerticalCurvedList"/>
    <dgm:cxn modelId="{1776B87F-5CEA-4F33-B2E8-2485707DD013}" type="presOf" srcId="{A546C2D0-ED76-4C4C-A0EB-F6AEBECFA479}" destId="{947F3D1F-B54C-4956-9CDB-66A5933C07E3}" srcOrd="0" destOrd="0" presId="urn:microsoft.com/office/officeart/2008/layout/VerticalCurvedList"/>
    <dgm:cxn modelId="{CE8F278C-92FB-4694-8B6E-F3A6F078CED9}" type="presOf" srcId="{7126ECE6-F115-407B-A8BE-4FFA41A475DB}" destId="{495E0FD4-B30A-496B-86C1-8E4A96950309}" srcOrd="0" destOrd="0" presId="urn:microsoft.com/office/officeart/2008/layout/VerticalCurvedList"/>
    <dgm:cxn modelId="{47DCDC03-E4C8-4FCD-8348-EBDD6A2CC8B7}" type="presOf" srcId="{B1FAFDD2-0610-4262-B512-89A004749FCD}" destId="{22CF27C0-D774-42DB-914F-7ADA0225D38D}" srcOrd="0" destOrd="0" presId="urn:microsoft.com/office/officeart/2008/layout/VerticalCurvedList"/>
    <dgm:cxn modelId="{F6B1E07A-5298-4F73-8089-A44670A8E781}" srcId="{9D7481D5-05BC-461F-AA38-1E93F0D08CCB}" destId="{A546C2D0-ED76-4C4C-A0EB-F6AEBECFA479}" srcOrd="0" destOrd="0" parTransId="{F082A499-6E71-428E-965A-9CB729F136FF}" sibTransId="{B1FAFDD2-0610-4262-B512-89A004749FCD}"/>
    <dgm:cxn modelId="{52EDF356-0F80-466C-A7CA-C28D43A28379}" srcId="{9D7481D5-05BC-461F-AA38-1E93F0D08CCB}" destId="{7126ECE6-F115-407B-A8BE-4FFA41A475DB}" srcOrd="1" destOrd="0" parTransId="{BD673395-1657-4350-869D-7095E010B9AE}" sibTransId="{D310B65B-43D6-41C4-84AF-6DEED4DCF442}"/>
    <dgm:cxn modelId="{67F65A91-019F-4C5E-A7B9-C145AE095CE9}" type="presParOf" srcId="{2BA53295-ABF2-4680-8D52-001147DD0AEE}" destId="{7E884650-C373-4FDD-96B9-93A836ABD7C0}" srcOrd="0" destOrd="0" presId="urn:microsoft.com/office/officeart/2008/layout/VerticalCurvedList"/>
    <dgm:cxn modelId="{70DB6CFA-5A79-4F32-9A1E-71EFF1C8BF4B}" type="presParOf" srcId="{7E884650-C373-4FDD-96B9-93A836ABD7C0}" destId="{EED4BAE3-3991-4EA5-8266-FF0473B4D5A2}" srcOrd="0" destOrd="0" presId="urn:microsoft.com/office/officeart/2008/layout/VerticalCurvedList"/>
    <dgm:cxn modelId="{D86BE389-D4E0-45BF-9877-DD61F15766BC}" type="presParOf" srcId="{EED4BAE3-3991-4EA5-8266-FF0473B4D5A2}" destId="{61C8B254-3C1F-4E5F-948F-7EED9E26640B}" srcOrd="0" destOrd="0" presId="urn:microsoft.com/office/officeart/2008/layout/VerticalCurvedList"/>
    <dgm:cxn modelId="{5B95C694-DAC7-4464-ADE6-9A18001A47E1}" type="presParOf" srcId="{EED4BAE3-3991-4EA5-8266-FF0473B4D5A2}" destId="{22CF27C0-D774-42DB-914F-7ADA0225D38D}" srcOrd="1" destOrd="0" presId="urn:microsoft.com/office/officeart/2008/layout/VerticalCurvedList"/>
    <dgm:cxn modelId="{BC88CFDF-A561-4BFD-BB6D-098923F52A9A}" type="presParOf" srcId="{EED4BAE3-3991-4EA5-8266-FF0473B4D5A2}" destId="{DCCAA8A5-3FE7-4846-8668-18B5A171614F}" srcOrd="2" destOrd="0" presId="urn:microsoft.com/office/officeart/2008/layout/VerticalCurvedList"/>
    <dgm:cxn modelId="{287FD2AD-0638-457A-B953-3293FB64BD8B}" type="presParOf" srcId="{EED4BAE3-3991-4EA5-8266-FF0473B4D5A2}" destId="{CABF7284-6AAC-483D-B571-EE076EDE1E89}" srcOrd="3" destOrd="0" presId="urn:microsoft.com/office/officeart/2008/layout/VerticalCurvedList"/>
    <dgm:cxn modelId="{70AD2746-8DAC-4826-B915-0C06B8C8D3DA}" type="presParOf" srcId="{7E884650-C373-4FDD-96B9-93A836ABD7C0}" destId="{947F3D1F-B54C-4956-9CDB-66A5933C07E3}" srcOrd="1" destOrd="0" presId="urn:microsoft.com/office/officeart/2008/layout/VerticalCurvedList"/>
    <dgm:cxn modelId="{6B2FABF0-4642-474D-8163-8CC5F81A7DD3}" type="presParOf" srcId="{7E884650-C373-4FDD-96B9-93A836ABD7C0}" destId="{0973E831-5EFC-4D76-BCCC-9127D6718BC2}" srcOrd="2" destOrd="0" presId="urn:microsoft.com/office/officeart/2008/layout/VerticalCurvedList"/>
    <dgm:cxn modelId="{31457E8B-D960-4580-9EAA-46E7E90ED57E}" type="presParOf" srcId="{0973E831-5EFC-4D76-BCCC-9127D6718BC2}" destId="{B2109862-4D0C-4628-A52A-DFA2C50A077F}" srcOrd="0" destOrd="0" presId="urn:microsoft.com/office/officeart/2008/layout/VerticalCurvedList"/>
    <dgm:cxn modelId="{F794B1B7-71C1-49EF-BB1E-E25C25CFB521}" type="presParOf" srcId="{7E884650-C373-4FDD-96B9-93A836ABD7C0}" destId="{495E0FD4-B30A-496B-86C1-8E4A96950309}" srcOrd="3" destOrd="0" presId="urn:microsoft.com/office/officeart/2008/layout/VerticalCurvedList"/>
    <dgm:cxn modelId="{C2E3F5F4-6704-4800-962F-0E621E0039DA}" type="presParOf" srcId="{7E884650-C373-4FDD-96B9-93A836ABD7C0}" destId="{9057F36E-3AA4-4239-AF2B-E5563DC6B58E}" srcOrd="4" destOrd="0" presId="urn:microsoft.com/office/officeart/2008/layout/VerticalCurvedList"/>
    <dgm:cxn modelId="{95D034A1-44D8-4E89-9735-062BF1D1557A}" type="presParOf" srcId="{9057F36E-3AA4-4239-AF2B-E5563DC6B58E}" destId="{0DC0FA7F-A5DE-47A5-AA95-D9CC1CA359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CE8443-C1D4-41F9-83AB-80B742ABF0DE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CB3A8A7-D4DF-4537-8563-5E409382326D}" type="pres">
      <dgm:prSet presAssocID="{A9CE8443-C1D4-41F9-83AB-80B742ABF0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5320A-35BF-4691-814D-EED9E7425D34}" type="presOf" srcId="{A9CE8443-C1D4-41F9-83AB-80B742ABF0DE}" destId="{CCB3A8A7-D4DF-4537-8563-5E409382326D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3A9387-BD2A-438F-9CFB-6E6A4CCAC998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B958AC5-485E-4EB5-B72E-CFA6FC027EEF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DATA</a:t>
          </a:r>
          <a:endParaRPr lang="en-US">
            <a:solidFill>
              <a:schemeClr val="bg1"/>
            </a:solidFill>
          </a:endParaRPr>
        </a:p>
      </dgm:t>
    </dgm:pt>
    <dgm:pt modelId="{CE27F706-FA1E-4F41-96C9-7BD54C9B5D7E}" type="parTrans" cxnId="{299A59F9-B70F-43BA-84F3-DF52CB2370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8E020D-BEC7-422D-AC30-B9C22B59A7E3}" type="sibTrans" cxnId="{299A59F9-B70F-43BA-84F3-DF52CB2370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1D4552E-5861-494A-8D24-075E3AC13519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Advanced</a:t>
          </a:r>
          <a:endParaRPr lang="en-US">
            <a:solidFill>
              <a:schemeClr val="bg1"/>
            </a:solidFill>
          </a:endParaRPr>
        </a:p>
      </dgm:t>
    </dgm:pt>
    <dgm:pt modelId="{7DFAEFAC-FD1A-46BB-A6D6-83A5DAA252BC}" type="parTrans" cxnId="{F76321A9-F168-4FDC-84D5-B113503A888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09B7DF2-EE36-4372-9A72-99FA62370A0A}" type="sibTrans" cxnId="{F76321A9-F168-4FDC-84D5-B113503A888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9985D1-D552-4D4A-BAFF-36002A3091AC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Copy to…</a:t>
          </a:r>
          <a:endParaRPr lang="en-US">
            <a:solidFill>
              <a:schemeClr val="bg1"/>
            </a:solidFill>
          </a:endParaRPr>
        </a:p>
      </dgm:t>
    </dgm:pt>
    <dgm:pt modelId="{9797C056-1726-467A-A24D-DAA9B906A927}" type="parTrans" cxnId="{1E33CA37-0981-42CF-A8CE-54A1BB2F23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1FD0A35-BD79-4D7A-A265-FB0067053876}" type="sibTrans" cxnId="{1E33CA37-0981-42CF-A8CE-54A1BB2F23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A03CDA-D87B-4548-BEDA-10521F9C604F}" type="pres">
      <dgm:prSet presAssocID="{3B3A9387-BD2A-438F-9CFB-6E6A4CCAC99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4FC72B7-28F9-4391-82DB-B7E7E0DF715A}" type="pres">
      <dgm:prSet presAssocID="{0C9985D1-D552-4D4A-BAFF-36002A3091AC}" presName="Accent3" presStyleCnt="0"/>
      <dgm:spPr/>
    </dgm:pt>
    <dgm:pt modelId="{6A5CC71E-DCC5-439A-AA9C-FEAC0498AF6B}" type="pres">
      <dgm:prSet presAssocID="{0C9985D1-D552-4D4A-BAFF-36002A3091AC}" presName="Accent" presStyleLbl="node1" presStyleIdx="0" presStyleCnt="3"/>
      <dgm:spPr/>
    </dgm:pt>
    <dgm:pt modelId="{FD4F41D0-74EB-4518-8C4D-4BEA659C60F4}" type="pres">
      <dgm:prSet presAssocID="{0C9985D1-D552-4D4A-BAFF-36002A3091AC}" presName="ParentBackground3" presStyleCnt="0"/>
      <dgm:spPr/>
    </dgm:pt>
    <dgm:pt modelId="{652DF124-C0E8-489E-A61E-AD4CECBCACE6}" type="pres">
      <dgm:prSet presAssocID="{0C9985D1-D552-4D4A-BAFF-36002A3091AC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39856326-5C2B-43CD-A439-9F8900C44DB3}" type="pres">
      <dgm:prSet presAssocID="{0C9985D1-D552-4D4A-BAFF-36002A3091A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B280F-B0B2-4DF7-805D-31987A3B9AC0}" type="pres">
      <dgm:prSet presAssocID="{21D4552E-5861-494A-8D24-075E3AC13519}" presName="Accent2" presStyleCnt="0"/>
      <dgm:spPr/>
    </dgm:pt>
    <dgm:pt modelId="{4BC4DC24-AE49-47FF-B53C-D2D1D8740E40}" type="pres">
      <dgm:prSet presAssocID="{21D4552E-5861-494A-8D24-075E3AC13519}" presName="Accent" presStyleLbl="node1" presStyleIdx="1" presStyleCnt="3"/>
      <dgm:spPr/>
    </dgm:pt>
    <dgm:pt modelId="{1B74D0A4-E761-4871-A02F-984056A1C429}" type="pres">
      <dgm:prSet presAssocID="{21D4552E-5861-494A-8D24-075E3AC13519}" presName="ParentBackground2" presStyleCnt="0"/>
      <dgm:spPr/>
    </dgm:pt>
    <dgm:pt modelId="{0134C432-D32A-4C08-ADEA-29D2EE79D3CC}" type="pres">
      <dgm:prSet presAssocID="{21D4552E-5861-494A-8D24-075E3AC13519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54093E09-48A0-4A86-BF9C-CFAF9E4E7E76}" type="pres">
      <dgm:prSet presAssocID="{21D4552E-5861-494A-8D24-075E3AC1351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2E30E-D5BA-4308-A91B-1A7A5341534C}" type="pres">
      <dgm:prSet presAssocID="{1B958AC5-485E-4EB5-B72E-CFA6FC027EEF}" presName="Accent1" presStyleCnt="0"/>
      <dgm:spPr/>
    </dgm:pt>
    <dgm:pt modelId="{7F6FF23E-33EC-464F-9D1C-AC7ABE2AD42B}" type="pres">
      <dgm:prSet presAssocID="{1B958AC5-485E-4EB5-B72E-CFA6FC027EEF}" presName="Accent" presStyleLbl="node1" presStyleIdx="2" presStyleCnt="3"/>
      <dgm:spPr/>
    </dgm:pt>
    <dgm:pt modelId="{D80FACB9-B392-4999-A638-F770AB70791E}" type="pres">
      <dgm:prSet presAssocID="{1B958AC5-485E-4EB5-B72E-CFA6FC027EEF}" presName="ParentBackground1" presStyleCnt="0"/>
      <dgm:spPr/>
    </dgm:pt>
    <dgm:pt modelId="{88F95D32-7101-4A6E-B12C-49DB5D9ADF84}" type="pres">
      <dgm:prSet presAssocID="{1B958AC5-485E-4EB5-B72E-CFA6FC027EEF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FD44A26B-9FD0-4317-B759-D7DCD8D175F4}" type="pres">
      <dgm:prSet presAssocID="{1B958AC5-485E-4EB5-B72E-CFA6FC027EE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33CA37-0981-42CF-A8CE-54A1BB2F23B3}" srcId="{3B3A9387-BD2A-438F-9CFB-6E6A4CCAC998}" destId="{0C9985D1-D552-4D4A-BAFF-36002A3091AC}" srcOrd="2" destOrd="0" parTransId="{9797C056-1726-467A-A24D-DAA9B906A927}" sibTransId="{91FD0A35-BD79-4D7A-A265-FB0067053876}"/>
    <dgm:cxn modelId="{0C3D8E8C-4895-486E-BB71-5E7F962CEACB}" type="presOf" srcId="{0C9985D1-D552-4D4A-BAFF-36002A3091AC}" destId="{39856326-5C2B-43CD-A439-9F8900C44DB3}" srcOrd="1" destOrd="0" presId="urn:microsoft.com/office/officeart/2011/layout/CircleProcess"/>
    <dgm:cxn modelId="{562D5A0C-68C8-4F6A-BBA3-4D6CD11B8A5C}" type="presOf" srcId="{0C9985D1-D552-4D4A-BAFF-36002A3091AC}" destId="{652DF124-C0E8-489E-A61E-AD4CECBCACE6}" srcOrd="0" destOrd="0" presId="urn:microsoft.com/office/officeart/2011/layout/CircleProcess"/>
    <dgm:cxn modelId="{299A59F9-B70F-43BA-84F3-DF52CB2370DC}" srcId="{3B3A9387-BD2A-438F-9CFB-6E6A4CCAC998}" destId="{1B958AC5-485E-4EB5-B72E-CFA6FC027EEF}" srcOrd="0" destOrd="0" parTransId="{CE27F706-FA1E-4F41-96C9-7BD54C9B5D7E}" sibTransId="{888E020D-BEC7-422D-AC30-B9C22B59A7E3}"/>
    <dgm:cxn modelId="{7AAB2F99-3C66-46D4-B214-5102A26DFB7D}" type="presOf" srcId="{1B958AC5-485E-4EB5-B72E-CFA6FC027EEF}" destId="{FD44A26B-9FD0-4317-B759-D7DCD8D175F4}" srcOrd="1" destOrd="0" presId="urn:microsoft.com/office/officeart/2011/layout/CircleProcess"/>
    <dgm:cxn modelId="{A9A9F1EE-ECC3-490B-8777-EB9C459733D3}" type="presOf" srcId="{3B3A9387-BD2A-438F-9CFB-6E6A4CCAC998}" destId="{90A03CDA-D87B-4548-BEDA-10521F9C604F}" srcOrd="0" destOrd="0" presId="urn:microsoft.com/office/officeart/2011/layout/CircleProcess"/>
    <dgm:cxn modelId="{F76321A9-F168-4FDC-84D5-B113503A8882}" srcId="{3B3A9387-BD2A-438F-9CFB-6E6A4CCAC998}" destId="{21D4552E-5861-494A-8D24-075E3AC13519}" srcOrd="1" destOrd="0" parTransId="{7DFAEFAC-FD1A-46BB-A6D6-83A5DAA252BC}" sibTransId="{B09B7DF2-EE36-4372-9A72-99FA62370A0A}"/>
    <dgm:cxn modelId="{48C444D8-BC08-4A57-92E7-CEBBDFCF4901}" type="presOf" srcId="{21D4552E-5861-494A-8D24-075E3AC13519}" destId="{54093E09-48A0-4A86-BF9C-CFAF9E4E7E76}" srcOrd="1" destOrd="0" presId="urn:microsoft.com/office/officeart/2011/layout/CircleProcess"/>
    <dgm:cxn modelId="{6B4CF04D-7633-42DE-8074-9483D27D7DBE}" type="presOf" srcId="{21D4552E-5861-494A-8D24-075E3AC13519}" destId="{0134C432-D32A-4C08-ADEA-29D2EE79D3CC}" srcOrd="0" destOrd="0" presId="urn:microsoft.com/office/officeart/2011/layout/CircleProcess"/>
    <dgm:cxn modelId="{6EBE3259-BC0C-4C1F-AF0B-B63BE99014A0}" type="presOf" srcId="{1B958AC5-485E-4EB5-B72E-CFA6FC027EEF}" destId="{88F95D32-7101-4A6E-B12C-49DB5D9ADF84}" srcOrd="0" destOrd="0" presId="urn:microsoft.com/office/officeart/2011/layout/CircleProcess"/>
    <dgm:cxn modelId="{E91E04D1-E242-47B4-82F0-655593FE8D15}" type="presParOf" srcId="{90A03CDA-D87B-4548-BEDA-10521F9C604F}" destId="{64FC72B7-28F9-4391-82DB-B7E7E0DF715A}" srcOrd="0" destOrd="0" presId="urn:microsoft.com/office/officeart/2011/layout/CircleProcess"/>
    <dgm:cxn modelId="{484A6833-1FD2-44AE-A75D-709221FB8ED4}" type="presParOf" srcId="{64FC72B7-28F9-4391-82DB-B7E7E0DF715A}" destId="{6A5CC71E-DCC5-439A-AA9C-FEAC0498AF6B}" srcOrd="0" destOrd="0" presId="urn:microsoft.com/office/officeart/2011/layout/CircleProcess"/>
    <dgm:cxn modelId="{455B94BD-7ECE-4A90-807F-8EC7ECAA7A21}" type="presParOf" srcId="{90A03CDA-D87B-4548-BEDA-10521F9C604F}" destId="{FD4F41D0-74EB-4518-8C4D-4BEA659C60F4}" srcOrd="1" destOrd="0" presId="urn:microsoft.com/office/officeart/2011/layout/CircleProcess"/>
    <dgm:cxn modelId="{929E404D-7E4A-40CC-869C-16E7D13F3C21}" type="presParOf" srcId="{FD4F41D0-74EB-4518-8C4D-4BEA659C60F4}" destId="{652DF124-C0E8-489E-A61E-AD4CECBCACE6}" srcOrd="0" destOrd="0" presId="urn:microsoft.com/office/officeart/2011/layout/CircleProcess"/>
    <dgm:cxn modelId="{073D6F16-4FBE-412B-9D7F-6D056A487747}" type="presParOf" srcId="{90A03CDA-D87B-4548-BEDA-10521F9C604F}" destId="{39856326-5C2B-43CD-A439-9F8900C44DB3}" srcOrd="2" destOrd="0" presId="urn:microsoft.com/office/officeart/2011/layout/CircleProcess"/>
    <dgm:cxn modelId="{8D6250D9-548B-424F-88E7-1731CA069419}" type="presParOf" srcId="{90A03CDA-D87B-4548-BEDA-10521F9C604F}" destId="{8C6B280F-B0B2-4DF7-805D-31987A3B9AC0}" srcOrd="3" destOrd="0" presId="urn:microsoft.com/office/officeart/2011/layout/CircleProcess"/>
    <dgm:cxn modelId="{3A1CD3AF-76A4-4F8E-8431-2512B13A2E66}" type="presParOf" srcId="{8C6B280F-B0B2-4DF7-805D-31987A3B9AC0}" destId="{4BC4DC24-AE49-47FF-B53C-D2D1D8740E40}" srcOrd="0" destOrd="0" presId="urn:microsoft.com/office/officeart/2011/layout/CircleProcess"/>
    <dgm:cxn modelId="{DC074D7B-E5AE-4A4F-BE80-A59A20EF646E}" type="presParOf" srcId="{90A03CDA-D87B-4548-BEDA-10521F9C604F}" destId="{1B74D0A4-E761-4871-A02F-984056A1C429}" srcOrd="4" destOrd="0" presId="urn:microsoft.com/office/officeart/2011/layout/CircleProcess"/>
    <dgm:cxn modelId="{FE8D7AC5-BC08-4C6B-AF7C-652A4BDBCF34}" type="presParOf" srcId="{1B74D0A4-E761-4871-A02F-984056A1C429}" destId="{0134C432-D32A-4C08-ADEA-29D2EE79D3CC}" srcOrd="0" destOrd="0" presId="urn:microsoft.com/office/officeart/2011/layout/CircleProcess"/>
    <dgm:cxn modelId="{D936E615-6D19-416F-98D8-204659A86134}" type="presParOf" srcId="{90A03CDA-D87B-4548-BEDA-10521F9C604F}" destId="{54093E09-48A0-4A86-BF9C-CFAF9E4E7E76}" srcOrd="5" destOrd="0" presId="urn:microsoft.com/office/officeart/2011/layout/CircleProcess"/>
    <dgm:cxn modelId="{8F5F9C9B-3763-4270-95E3-B4F80D965E9B}" type="presParOf" srcId="{90A03CDA-D87B-4548-BEDA-10521F9C604F}" destId="{FBF2E30E-D5BA-4308-A91B-1A7A5341534C}" srcOrd="6" destOrd="0" presId="urn:microsoft.com/office/officeart/2011/layout/CircleProcess"/>
    <dgm:cxn modelId="{46FD5C14-4E4C-41F8-9AA5-7657DD148E78}" type="presParOf" srcId="{FBF2E30E-D5BA-4308-A91B-1A7A5341534C}" destId="{7F6FF23E-33EC-464F-9D1C-AC7ABE2AD42B}" srcOrd="0" destOrd="0" presId="urn:microsoft.com/office/officeart/2011/layout/CircleProcess"/>
    <dgm:cxn modelId="{E81E0F2F-0A59-4F17-A310-C95EE5A1BD5D}" type="presParOf" srcId="{90A03CDA-D87B-4548-BEDA-10521F9C604F}" destId="{D80FACB9-B392-4999-A638-F770AB70791E}" srcOrd="7" destOrd="0" presId="urn:microsoft.com/office/officeart/2011/layout/CircleProcess"/>
    <dgm:cxn modelId="{FAFD689C-9A84-4DB4-93DB-D917682CBFBA}" type="presParOf" srcId="{D80FACB9-B392-4999-A638-F770AB70791E}" destId="{88F95D32-7101-4A6E-B12C-49DB5D9ADF84}" srcOrd="0" destOrd="0" presId="urn:microsoft.com/office/officeart/2011/layout/CircleProcess"/>
    <dgm:cxn modelId="{657AABD0-1A83-4211-B477-23B745D5EB07}" type="presParOf" srcId="{90A03CDA-D87B-4548-BEDA-10521F9C604F}" destId="{FD44A26B-9FD0-4317-B759-D7DCD8D175F4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3A9387-BD2A-438F-9CFB-6E6A4CCAC998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B958AC5-485E-4EB5-B72E-CFA6FC027EEF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DATA</a:t>
          </a:r>
          <a:endParaRPr lang="en-US">
            <a:solidFill>
              <a:schemeClr val="bg1"/>
            </a:solidFill>
          </a:endParaRPr>
        </a:p>
      </dgm:t>
    </dgm:pt>
    <dgm:pt modelId="{CE27F706-FA1E-4F41-96C9-7BD54C9B5D7E}" type="parTrans" cxnId="{299A59F9-B70F-43BA-84F3-DF52CB2370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8E020D-BEC7-422D-AC30-B9C22B59A7E3}" type="sibTrans" cxnId="{299A59F9-B70F-43BA-84F3-DF52CB2370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1D4552E-5861-494A-8D24-075E3AC13519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Advanced</a:t>
          </a:r>
          <a:endParaRPr lang="en-US">
            <a:solidFill>
              <a:schemeClr val="bg1"/>
            </a:solidFill>
          </a:endParaRPr>
        </a:p>
      </dgm:t>
    </dgm:pt>
    <dgm:pt modelId="{7DFAEFAC-FD1A-46BB-A6D6-83A5DAA252BC}" type="parTrans" cxnId="{F76321A9-F168-4FDC-84D5-B113503A888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09B7DF2-EE36-4372-9A72-99FA62370A0A}" type="sibTrans" cxnId="{F76321A9-F168-4FDC-84D5-B113503A888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9985D1-D552-4D4A-BAFF-36002A3091AC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Copy to…</a:t>
          </a:r>
          <a:endParaRPr lang="en-US">
            <a:solidFill>
              <a:schemeClr val="bg1"/>
            </a:solidFill>
          </a:endParaRPr>
        </a:p>
      </dgm:t>
    </dgm:pt>
    <dgm:pt modelId="{9797C056-1726-467A-A24D-DAA9B906A927}" type="parTrans" cxnId="{1E33CA37-0981-42CF-A8CE-54A1BB2F23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1FD0A35-BD79-4D7A-A265-FB0067053876}" type="sibTrans" cxnId="{1E33CA37-0981-42CF-A8CE-54A1BB2F23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A03CDA-D87B-4548-BEDA-10521F9C604F}" type="pres">
      <dgm:prSet presAssocID="{3B3A9387-BD2A-438F-9CFB-6E6A4CCAC99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4FC72B7-28F9-4391-82DB-B7E7E0DF715A}" type="pres">
      <dgm:prSet presAssocID="{0C9985D1-D552-4D4A-BAFF-36002A3091AC}" presName="Accent3" presStyleCnt="0"/>
      <dgm:spPr/>
    </dgm:pt>
    <dgm:pt modelId="{6A5CC71E-DCC5-439A-AA9C-FEAC0498AF6B}" type="pres">
      <dgm:prSet presAssocID="{0C9985D1-D552-4D4A-BAFF-36002A3091AC}" presName="Accent" presStyleLbl="node1" presStyleIdx="0" presStyleCnt="3"/>
      <dgm:spPr/>
    </dgm:pt>
    <dgm:pt modelId="{FD4F41D0-74EB-4518-8C4D-4BEA659C60F4}" type="pres">
      <dgm:prSet presAssocID="{0C9985D1-D552-4D4A-BAFF-36002A3091AC}" presName="ParentBackground3" presStyleCnt="0"/>
      <dgm:spPr/>
    </dgm:pt>
    <dgm:pt modelId="{652DF124-C0E8-489E-A61E-AD4CECBCACE6}" type="pres">
      <dgm:prSet presAssocID="{0C9985D1-D552-4D4A-BAFF-36002A3091AC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39856326-5C2B-43CD-A439-9F8900C44DB3}" type="pres">
      <dgm:prSet presAssocID="{0C9985D1-D552-4D4A-BAFF-36002A3091A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B280F-B0B2-4DF7-805D-31987A3B9AC0}" type="pres">
      <dgm:prSet presAssocID="{21D4552E-5861-494A-8D24-075E3AC13519}" presName="Accent2" presStyleCnt="0"/>
      <dgm:spPr/>
    </dgm:pt>
    <dgm:pt modelId="{4BC4DC24-AE49-47FF-B53C-D2D1D8740E40}" type="pres">
      <dgm:prSet presAssocID="{21D4552E-5861-494A-8D24-075E3AC13519}" presName="Accent" presStyleLbl="node1" presStyleIdx="1" presStyleCnt="3"/>
      <dgm:spPr/>
    </dgm:pt>
    <dgm:pt modelId="{1B74D0A4-E761-4871-A02F-984056A1C429}" type="pres">
      <dgm:prSet presAssocID="{21D4552E-5861-494A-8D24-075E3AC13519}" presName="ParentBackground2" presStyleCnt="0"/>
      <dgm:spPr/>
    </dgm:pt>
    <dgm:pt modelId="{0134C432-D32A-4C08-ADEA-29D2EE79D3CC}" type="pres">
      <dgm:prSet presAssocID="{21D4552E-5861-494A-8D24-075E3AC13519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54093E09-48A0-4A86-BF9C-CFAF9E4E7E76}" type="pres">
      <dgm:prSet presAssocID="{21D4552E-5861-494A-8D24-075E3AC1351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2E30E-D5BA-4308-A91B-1A7A5341534C}" type="pres">
      <dgm:prSet presAssocID="{1B958AC5-485E-4EB5-B72E-CFA6FC027EEF}" presName="Accent1" presStyleCnt="0"/>
      <dgm:spPr/>
    </dgm:pt>
    <dgm:pt modelId="{7F6FF23E-33EC-464F-9D1C-AC7ABE2AD42B}" type="pres">
      <dgm:prSet presAssocID="{1B958AC5-485E-4EB5-B72E-CFA6FC027EEF}" presName="Accent" presStyleLbl="node1" presStyleIdx="2" presStyleCnt="3"/>
      <dgm:spPr/>
    </dgm:pt>
    <dgm:pt modelId="{D80FACB9-B392-4999-A638-F770AB70791E}" type="pres">
      <dgm:prSet presAssocID="{1B958AC5-485E-4EB5-B72E-CFA6FC027EEF}" presName="ParentBackground1" presStyleCnt="0"/>
      <dgm:spPr/>
    </dgm:pt>
    <dgm:pt modelId="{88F95D32-7101-4A6E-B12C-49DB5D9ADF84}" type="pres">
      <dgm:prSet presAssocID="{1B958AC5-485E-4EB5-B72E-CFA6FC027EEF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FD44A26B-9FD0-4317-B759-D7DCD8D175F4}" type="pres">
      <dgm:prSet presAssocID="{1B958AC5-485E-4EB5-B72E-CFA6FC027EE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33CA37-0981-42CF-A8CE-54A1BB2F23B3}" srcId="{3B3A9387-BD2A-438F-9CFB-6E6A4CCAC998}" destId="{0C9985D1-D552-4D4A-BAFF-36002A3091AC}" srcOrd="2" destOrd="0" parTransId="{9797C056-1726-467A-A24D-DAA9B906A927}" sibTransId="{91FD0A35-BD79-4D7A-A265-FB0067053876}"/>
    <dgm:cxn modelId="{0C3D8E8C-4895-486E-BB71-5E7F962CEACB}" type="presOf" srcId="{0C9985D1-D552-4D4A-BAFF-36002A3091AC}" destId="{39856326-5C2B-43CD-A439-9F8900C44DB3}" srcOrd="1" destOrd="0" presId="urn:microsoft.com/office/officeart/2011/layout/CircleProcess"/>
    <dgm:cxn modelId="{562D5A0C-68C8-4F6A-BBA3-4D6CD11B8A5C}" type="presOf" srcId="{0C9985D1-D552-4D4A-BAFF-36002A3091AC}" destId="{652DF124-C0E8-489E-A61E-AD4CECBCACE6}" srcOrd="0" destOrd="0" presId="urn:microsoft.com/office/officeart/2011/layout/CircleProcess"/>
    <dgm:cxn modelId="{299A59F9-B70F-43BA-84F3-DF52CB2370DC}" srcId="{3B3A9387-BD2A-438F-9CFB-6E6A4CCAC998}" destId="{1B958AC5-485E-4EB5-B72E-CFA6FC027EEF}" srcOrd="0" destOrd="0" parTransId="{CE27F706-FA1E-4F41-96C9-7BD54C9B5D7E}" sibTransId="{888E020D-BEC7-422D-AC30-B9C22B59A7E3}"/>
    <dgm:cxn modelId="{7AAB2F99-3C66-46D4-B214-5102A26DFB7D}" type="presOf" srcId="{1B958AC5-485E-4EB5-B72E-CFA6FC027EEF}" destId="{FD44A26B-9FD0-4317-B759-D7DCD8D175F4}" srcOrd="1" destOrd="0" presId="urn:microsoft.com/office/officeart/2011/layout/CircleProcess"/>
    <dgm:cxn modelId="{A9A9F1EE-ECC3-490B-8777-EB9C459733D3}" type="presOf" srcId="{3B3A9387-BD2A-438F-9CFB-6E6A4CCAC998}" destId="{90A03CDA-D87B-4548-BEDA-10521F9C604F}" srcOrd="0" destOrd="0" presId="urn:microsoft.com/office/officeart/2011/layout/CircleProcess"/>
    <dgm:cxn modelId="{F76321A9-F168-4FDC-84D5-B113503A8882}" srcId="{3B3A9387-BD2A-438F-9CFB-6E6A4CCAC998}" destId="{21D4552E-5861-494A-8D24-075E3AC13519}" srcOrd="1" destOrd="0" parTransId="{7DFAEFAC-FD1A-46BB-A6D6-83A5DAA252BC}" sibTransId="{B09B7DF2-EE36-4372-9A72-99FA62370A0A}"/>
    <dgm:cxn modelId="{48C444D8-BC08-4A57-92E7-CEBBDFCF4901}" type="presOf" srcId="{21D4552E-5861-494A-8D24-075E3AC13519}" destId="{54093E09-48A0-4A86-BF9C-CFAF9E4E7E76}" srcOrd="1" destOrd="0" presId="urn:microsoft.com/office/officeart/2011/layout/CircleProcess"/>
    <dgm:cxn modelId="{6B4CF04D-7633-42DE-8074-9483D27D7DBE}" type="presOf" srcId="{21D4552E-5861-494A-8D24-075E3AC13519}" destId="{0134C432-D32A-4C08-ADEA-29D2EE79D3CC}" srcOrd="0" destOrd="0" presId="urn:microsoft.com/office/officeart/2011/layout/CircleProcess"/>
    <dgm:cxn modelId="{6EBE3259-BC0C-4C1F-AF0B-B63BE99014A0}" type="presOf" srcId="{1B958AC5-485E-4EB5-B72E-CFA6FC027EEF}" destId="{88F95D32-7101-4A6E-B12C-49DB5D9ADF84}" srcOrd="0" destOrd="0" presId="urn:microsoft.com/office/officeart/2011/layout/CircleProcess"/>
    <dgm:cxn modelId="{E91E04D1-E242-47B4-82F0-655593FE8D15}" type="presParOf" srcId="{90A03CDA-D87B-4548-BEDA-10521F9C604F}" destId="{64FC72B7-28F9-4391-82DB-B7E7E0DF715A}" srcOrd="0" destOrd="0" presId="urn:microsoft.com/office/officeart/2011/layout/CircleProcess"/>
    <dgm:cxn modelId="{484A6833-1FD2-44AE-A75D-709221FB8ED4}" type="presParOf" srcId="{64FC72B7-28F9-4391-82DB-B7E7E0DF715A}" destId="{6A5CC71E-DCC5-439A-AA9C-FEAC0498AF6B}" srcOrd="0" destOrd="0" presId="urn:microsoft.com/office/officeart/2011/layout/CircleProcess"/>
    <dgm:cxn modelId="{455B94BD-7ECE-4A90-807F-8EC7ECAA7A21}" type="presParOf" srcId="{90A03CDA-D87B-4548-BEDA-10521F9C604F}" destId="{FD4F41D0-74EB-4518-8C4D-4BEA659C60F4}" srcOrd="1" destOrd="0" presId="urn:microsoft.com/office/officeart/2011/layout/CircleProcess"/>
    <dgm:cxn modelId="{929E404D-7E4A-40CC-869C-16E7D13F3C21}" type="presParOf" srcId="{FD4F41D0-74EB-4518-8C4D-4BEA659C60F4}" destId="{652DF124-C0E8-489E-A61E-AD4CECBCACE6}" srcOrd="0" destOrd="0" presId="urn:microsoft.com/office/officeart/2011/layout/CircleProcess"/>
    <dgm:cxn modelId="{073D6F16-4FBE-412B-9D7F-6D056A487747}" type="presParOf" srcId="{90A03CDA-D87B-4548-BEDA-10521F9C604F}" destId="{39856326-5C2B-43CD-A439-9F8900C44DB3}" srcOrd="2" destOrd="0" presId="urn:microsoft.com/office/officeart/2011/layout/CircleProcess"/>
    <dgm:cxn modelId="{8D6250D9-548B-424F-88E7-1731CA069419}" type="presParOf" srcId="{90A03CDA-D87B-4548-BEDA-10521F9C604F}" destId="{8C6B280F-B0B2-4DF7-805D-31987A3B9AC0}" srcOrd="3" destOrd="0" presId="urn:microsoft.com/office/officeart/2011/layout/CircleProcess"/>
    <dgm:cxn modelId="{3A1CD3AF-76A4-4F8E-8431-2512B13A2E66}" type="presParOf" srcId="{8C6B280F-B0B2-4DF7-805D-31987A3B9AC0}" destId="{4BC4DC24-AE49-47FF-B53C-D2D1D8740E40}" srcOrd="0" destOrd="0" presId="urn:microsoft.com/office/officeart/2011/layout/CircleProcess"/>
    <dgm:cxn modelId="{DC074D7B-E5AE-4A4F-BE80-A59A20EF646E}" type="presParOf" srcId="{90A03CDA-D87B-4548-BEDA-10521F9C604F}" destId="{1B74D0A4-E761-4871-A02F-984056A1C429}" srcOrd="4" destOrd="0" presId="urn:microsoft.com/office/officeart/2011/layout/CircleProcess"/>
    <dgm:cxn modelId="{FE8D7AC5-BC08-4C6B-AF7C-652A4BDBCF34}" type="presParOf" srcId="{1B74D0A4-E761-4871-A02F-984056A1C429}" destId="{0134C432-D32A-4C08-ADEA-29D2EE79D3CC}" srcOrd="0" destOrd="0" presId="urn:microsoft.com/office/officeart/2011/layout/CircleProcess"/>
    <dgm:cxn modelId="{D936E615-6D19-416F-98D8-204659A86134}" type="presParOf" srcId="{90A03CDA-D87B-4548-BEDA-10521F9C604F}" destId="{54093E09-48A0-4A86-BF9C-CFAF9E4E7E76}" srcOrd="5" destOrd="0" presId="urn:microsoft.com/office/officeart/2011/layout/CircleProcess"/>
    <dgm:cxn modelId="{8F5F9C9B-3763-4270-95E3-B4F80D965E9B}" type="presParOf" srcId="{90A03CDA-D87B-4548-BEDA-10521F9C604F}" destId="{FBF2E30E-D5BA-4308-A91B-1A7A5341534C}" srcOrd="6" destOrd="0" presId="urn:microsoft.com/office/officeart/2011/layout/CircleProcess"/>
    <dgm:cxn modelId="{46FD5C14-4E4C-41F8-9AA5-7657DD148E78}" type="presParOf" srcId="{FBF2E30E-D5BA-4308-A91B-1A7A5341534C}" destId="{7F6FF23E-33EC-464F-9D1C-AC7ABE2AD42B}" srcOrd="0" destOrd="0" presId="urn:microsoft.com/office/officeart/2011/layout/CircleProcess"/>
    <dgm:cxn modelId="{E81E0F2F-0A59-4F17-A310-C95EE5A1BD5D}" type="presParOf" srcId="{90A03CDA-D87B-4548-BEDA-10521F9C604F}" destId="{D80FACB9-B392-4999-A638-F770AB70791E}" srcOrd="7" destOrd="0" presId="urn:microsoft.com/office/officeart/2011/layout/CircleProcess"/>
    <dgm:cxn modelId="{FAFD689C-9A84-4DB4-93DB-D917682CBFBA}" type="presParOf" srcId="{D80FACB9-B392-4999-A638-F770AB70791E}" destId="{88F95D32-7101-4A6E-B12C-49DB5D9ADF84}" srcOrd="0" destOrd="0" presId="urn:microsoft.com/office/officeart/2011/layout/CircleProcess"/>
    <dgm:cxn modelId="{657AABD0-1A83-4211-B477-23B745D5EB07}" type="presParOf" srcId="{90A03CDA-D87B-4548-BEDA-10521F9C604F}" destId="{FD44A26B-9FD0-4317-B759-D7DCD8D175F4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A9387-BD2A-438F-9CFB-6E6A4CCAC998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B958AC5-485E-4EB5-B72E-CFA6FC027EEF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DATA</a:t>
          </a:r>
          <a:endParaRPr lang="en-US">
            <a:solidFill>
              <a:schemeClr val="bg1"/>
            </a:solidFill>
          </a:endParaRPr>
        </a:p>
      </dgm:t>
    </dgm:pt>
    <dgm:pt modelId="{CE27F706-FA1E-4F41-96C9-7BD54C9B5D7E}" type="parTrans" cxnId="{299A59F9-B70F-43BA-84F3-DF52CB2370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8E020D-BEC7-422D-AC30-B9C22B59A7E3}" type="sibTrans" cxnId="{299A59F9-B70F-43BA-84F3-DF52CB2370D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1D4552E-5861-494A-8D24-075E3AC13519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Advanced</a:t>
          </a:r>
          <a:endParaRPr lang="en-US">
            <a:solidFill>
              <a:schemeClr val="bg1"/>
            </a:solidFill>
          </a:endParaRPr>
        </a:p>
      </dgm:t>
    </dgm:pt>
    <dgm:pt modelId="{7DFAEFAC-FD1A-46BB-A6D6-83A5DAA252BC}" type="parTrans" cxnId="{F76321A9-F168-4FDC-84D5-B113503A888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09B7DF2-EE36-4372-9A72-99FA62370A0A}" type="sibTrans" cxnId="{F76321A9-F168-4FDC-84D5-B113503A888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9985D1-D552-4D4A-BAFF-36002A3091AC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Copy to…</a:t>
          </a:r>
          <a:endParaRPr lang="en-US">
            <a:solidFill>
              <a:schemeClr val="bg1"/>
            </a:solidFill>
          </a:endParaRPr>
        </a:p>
      </dgm:t>
    </dgm:pt>
    <dgm:pt modelId="{9797C056-1726-467A-A24D-DAA9B906A927}" type="parTrans" cxnId="{1E33CA37-0981-42CF-A8CE-54A1BB2F23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1FD0A35-BD79-4D7A-A265-FB0067053876}" type="sibTrans" cxnId="{1E33CA37-0981-42CF-A8CE-54A1BB2F23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A03CDA-D87B-4548-BEDA-10521F9C604F}" type="pres">
      <dgm:prSet presAssocID="{3B3A9387-BD2A-438F-9CFB-6E6A4CCAC99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4FC72B7-28F9-4391-82DB-B7E7E0DF715A}" type="pres">
      <dgm:prSet presAssocID="{0C9985D1-D552-4D4A-BAFF-36002A3091AC}" presName="Accent3" presStyleCnt="0"/>
      <dgm:spPr/>
    </dgm:pt>
    <dgm:pt modelId="{6A5CC71E-DCC5-439A-AA9C-FEAC0498AF6B}" type="pres">
      <dgm:prSet presAssocID="{0C9985D1-D552-4D4A-BAFF-36002A3091AC}" presName="Accent" presStyleLbl="node1" presStyleIdx="0" presStyleCnt="3"/>
      <dgm:spPr/>
    </dgm:pt>
    <dgm:pt modelId="{FD4F41D0-74EB-4518-8C4D-4BEA659C60F4}" type="pres">
      <dgm:prSet presAssocID="{0C9985D1-D552-4D4A-BAFF-36002A3091AC}" presName="ParentBackground3" presStyleCnt="0"/>
      <dgm:spPr/>
    </dgm:pt>
    <dgm:pt modelId="{652DF124-C0E8-489E-A61E-AD4CECBCACE6}" type="pres">
      <dgm:prSet presAssocID="{0C9985D1-D552-4D4A-BAFF-36002A3091AC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39856326-5C2B-43CD-A439-9F8900C44DB3}" type="pres">
      <dgm:prSet presAssocID="{0C9985D1-D552-4D4A-BAFF-36002A3091A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B280F-B0B2-4DF7-805D-31987A3B9AC0}" type="pres">
      <dgm:prSet presAssocID="{21D4552E-5861-494A-8D24-075E3AC13519}" presName="Accent2" presStyleCnt="0"/>
      <dgm:spPr/>
    </dgm:pt>
    <dgm:pt modelId="{4BC4DC24-AE49-47FF-B53C-D2D1D8740E40}" type="pres">
      <dgm:prSet presAssocID="{21D4552E-5861-494A-8D24-075E3AC13519}" presName="Accent" presStyleLbl="node1" presStyleIdx="1" presStyleCnt="3"/>
      <dgm:spPr/>
    </dgm:pt>
    <dgm:pt modelId="{1B74D0A4-E761-4871-A02F-984056A1C429}" type="pres">
      <dgm:prSet presAssocID="{21D4552E-5861-494A-8D24-075E3AC13519}" presName="ParentBackground2" presStyleCnt="0"/>
      <dgm:spPr/>
    </dgm:pt>
    <dgm:pt modelId="{0134C432-D32A-4C08-ADEA-29D2EE79D3CC}" type="pres">
      <dgm:prSet presAssocID="{21D4552E-5861-494A-8D24-075E3AC13519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54093E09-48A0-4A86-BF9C-CFAF9E4E7E76}" type="pres">
      <dgm:prSet presAssocID="{21D4552E-5861-494A-8D24-075E3AC1351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2E30E-D5BA-4308-A91B-1A7A5341534C}" type="pres">
      <dgm:prSet presAssocID="{1B958AC5-485E-4EB5-B72E-CFA6FC027EEF}" presName="Accent1" presStyleCnt="0"/>
      <dgm:spPr/>
    </dgm:pt>
    <dgm:pt modelId="{7F6FF23E-33EC-464F-9D1C-AC7ABE2AD42B}" type="pres">
      <dgm:prSet presAssocID="{1B958AC5-485E-4EB5-B72E-CFA6FC027EEF}" presName="Accent" presStyleLbl="node1" presStyleIdx="2" presStyleCnt="3"/>
      <dgm:spPr/>
    </dgm:pt>
    <dgm:pt modelId="{D80FACB9-B392-4999-A638-F770AB70791E}" type="pres">
      <dgm:prSet presAssocID="{1B958AC5-485E-4EB5-B72E-CFA6FC027EEF}" presName="ParentBackground1" presStyleCnt="0"/>
      <dgm:spPr/>
    </dgm:pt>
    <dgm:pt modelId="{88F95D32-7101-4A6E-B12C-49DB5D9ADF84}" type="pres">
      <dgm:prSet presAssocID="{1B958AC5-485E-4EB5-B72E-CFA6FC027EEF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FD44A26B-9FD0-4317-B759-D7DCD8D175F4}" type="pres">
      <dgm:prSet presAssocID="{1B958AC5-485E-4EB5-B72E-CFA6FC027EE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33CA37-0981-42CF-A8CE-54A1BB2F23B3}" srcId="{3B3A9387-BD2A-438F-9CFB-6E6A4CCAC998}" destId="{0C9985D1-D552-4D4A-BAFF-36002A3091AC}" srcOrd="2" destOrd="0" parTransId="{9797C056-1726-467A-A24D-DAA9B906A927}" sibTransId="{91FD0A35-BD79-4D7A-A265-FB0067053876}"/>
    <dgm:cxn modelId="{0C3D8E8C-4895-486E-BB71-5E7F962CEACB}" type="presOf" srcId="{0C9985D1-D552-4D4A-BAFF-36002A3091AC}" destId="{39856326-5C2B-43CD-A439-9F8900C44DB3}" srcOrd="1" destOrd="0" presId="urn:microsoft.com/office/officeart/2011/layout/CircleProcess"/>
    <dgm:cxn modelId="{562D5A0C-68C8-4F6A-BBA3-4D6CD11B8A5C}" type="presOf" srcId="{0C9985D1-D552-4D4A-BAFF-36002A3091AC}" destId="{652DF124-C0E8-489E-A61E-AD4CECBCACE6}" srcOrd="0" destOrd="0" presId="urn:microsoft.com/office/officeart/2011/layout/CircleProcess"/>
    <dgm:cxn modelId="{299A59F9-B70F-43BA-84F3-DF52CB2370DC}" srcId="{3B3A9387-BD2A-438F-9CFB-6E6A4CCAC998}" destId="{1B958AC5-485E-4EB5-B72E-CFA6FC027EEF}" srcOrd="0" destOrd="0" parTransId="{CE27F706-FA1E-4F41-96C9-7BD54C9B5D7E}" sibTransId="{888E020D-BEC7-422D-AC30-B9C22B59A7E3}"/>
    <dgm:cxn modelId="{7AAB2F99-3C66-46D4-B214-5102A26DFB7D}" type="presOf" srcId="{1B958AC5-485E-4EB5-B72E-CFA6FC027EEF}" destId="{FD44A26B-9FD0-4317-B759-D7DCD8D175F4}" srcOrd="1" destOrd="0" presId="urn:microsoft.com/office/officeart/2011/layout/CircleProcess"/>
    <dgm:cxn modelId="{A9A9F1EE-ECC3-490B-8777-EB9C459733D3}" type="presOf" srcId="{3B3A9387-BD2A-438F-9CFB-6E6A4CCAC998}" destId="{90A03CDA-D87B-4548-BEDA-10521F9C604F}" srcOrd="0" destOrd="0" presId="urn:microsoft.com/office/officeart/2011/layout/CircleProcess"/>
    <dgm:cxn modelId="{F76321A9-F168-4FDC-84D5-B113503A8882}" srcId="{3B3A9387-BD2A-438F-9CFB-6E6A4CCAC998}" destId="{21D4552E-5861-494A-8D24-075E3AC13519}" srcOrd="1" destOrd="0" parTransId="{7DFAEFAC-FD1A-46BB-A6D6-83A5DAA252BC}" sibTransId="{B09B7DF2-EE36-4372-9A72-99FA62370A0A}"/>
    <dgm:cxn modelId="{48C444D8-BC08-4A57-92E7-CEBBDFCF4901}" type="presOf" srcId="{21D4552E-5861-494A-8D24-075E3AC13519}" destId="{54093E09-48A0-4A86-BF9C-CFAF9E4E7E76}" srcOrd="1" destOrd="0" presId="urn:microsoft.com/office/officeart/2011/layout/CircleProcess"/>
    <dgm:cxn modelId="{6B4CF04D-7633-42DE-8074-9483D27D7DBE}" type="presOf" srcId="{21D4552E-5861-494A-8D24-075E3AC13519}" destId="{0134C432-D32A-4C08-ADEA-29D2EE79D3CC}" srcOrd="0" destOrd="0" presId="urn:microsoft.com/office/officeart/2011/layout/CircleProcess"/>
    <dgm:cxn modelId="{6EBE3259-BC0C-4C1F-AF0B-B63BE99014A0}" type="presOf" srcId="{1B958AC5-485E-4EB5-B72E-CFA6FC027EEF}" destId="{88F95D32-7101-4A6E-B12C-49DB5D9ADF84}" srcOrd="0" destOrd="0" presId="urn:microsoft.com/office/officeart/2011/layout/CircleProcess"/>
    <dgm:cxn modelId="{E91E04D1-E242-47B4-82F0-655593FE8D15}" type="presParOf" srcId="{90A03CDA-D87B-4548-BEDA-10521F9C604F}" destId="{64FC72B7-28F9-4391-82DB-B7E7E0DF715A}" srcOrd="0" destOrd="0" presId="urn:microsoft.com/office/officeart/2011/layout/CircleProcess"/>
    <dgm:cxn modelId="{484A6833-1FD2-44AE-A75D-709221FB8ED4}" type="presParOf" srcId="{64FC72B7-28F9-4391-82DB-B7E7E0DF715A}" destId="{6A5CC71E-DCC5-439A-AA9C-FEAC0498AF6B}" srcOrd="0" destOrd="0" presId="urn:microsoft.com/office/officeart/2011/layout/CircleProcess"/>
    <dgm:cxn modelId="{455B94BD-7ECE-4A90-807F-8EC7ECAA7A21}" type="presParOf" srcId="{90A03CDA-D87B-4548-BEDA-10521F9C604F}" destId="{FD4F41D0-74EB-4518-8C4D-4BEA659C60F4}" srcOrd="1" destOrd="0" presId="urn:microsoft.com/office/officeart/2011/layout/CircleProcess"/>
    <dgm:cxn modelId="{929E404D-7E4A-40CC-869C-16E7D13F3C21}" type="presParOf" srcId="{FD4F41D0-74EB-4518-8C4D-4BEA659C60F4}" destId="{652DF124-C0E8-489E-A61E-AD4CECBCACE6}" srcOrd="0" destOrd="0" presId="urn:microsoft.com/office/officeart/2011/layout/CircleProcess"/>
    <dgm:cxn modelId="{073D6F16-4FBE-412B-9D7F-6D056A487747}" type="presParOf" srcId="{90A03CDA-D87B-4548-BEDA-10521F9C604F}" destId="{39856326-5C2B-43CD-A439-9F8900C44DB3}" srcOrd="2" destOrd="0" presId="urn:microsoft.com/office/officeart/2011/layout/CircleProcess"/>
    <dgm:cxn modelId="{8D6250D9-548B-424F-88E7-1731CA069419}" type="presParOf" srcId="{90A03CDA-D87B-4548-BEDA-10521F9C604F}" destId="{8C6B280F-B0B2-4DF7-805D-31987A3B9AC0}" srcOrd="3" destOrd="0" presId="urn:microsoft.com/office/officeart/2011/layout/CircleProcess"/>
    <dgm:cxn modelId="{3A1CD3AF-76A4-4F8E-8431-2512B13A2E66}" type="presParOf" srcId="{8C6B280F-B0B2-4DF7-805D-31987A3B9AC0}" destId="{4BC4DC24-AE49-47FF-B53C-D2D1D8740E40}" srcOrd="0" destOrd="0" presId="urn:microsoft.com/office/officeart/2011/layout/CircleProcess"/>
    <dgm:cxn modelId="{DC074D7B-E5AE-4A4F-BE80-A59A20EF646E}" type="presParOf" srcId="{90A03CDA-D87B-4548-BEDA-10521F9C604F}" destId="{1B74D0A4-E761-4871-A02F-984056A1C429}" srcOrd="4" destOrd="0" presId="urn:microsoft.com/office/officeart/2011/layout/CircleProcess"/>
    <dgm:cxn modelId="{FE8D7AC5-BC08-4C6B-AF7C-652A4BDBCF34}" type="presParOf" srcId="{1B74D0A4-E761-4871-A02F-984056A1C429}" destId="{0134C432-D32A-4C08-ADEA-29D2EE79D3CC}" srcOrd="0" destOrd="0" presId="urn:microsoft.com/office/officeart/2011/layout/CircleProcess"/>
    <dgm:cxn modelId="{D936E615-6D19-416F-98D8-204659A86134}" type="presParOf" srcId="{90A03CDA-D87B-4548-BEDA-10521F9C604F}" destId="{54093E09-48A0-4A86-BF9C-CFAF9E4E7E76}" srcOrd="5" destOrd="0" presId="urn:microsoft.com/office/officeart/2011/layout/CircleProcess"/>
    <dgm:cxn modelId="{8F5F9C9B-3763-4270-95E3-B4F80D965E9B}" type="presParOf" srcId="{90A03CDA-D87B-4548-BEDA-10521F9C604F}" destId="{FBF2E30E-D5BA-4308-A91B-1A7A5341534C}" srcOrd="6" destOrd="0" presId="urn:microsoft.com/office/officeart/2011/layout/CircleProcess"/>
    <dgm:cxn modelId="{46FD5C14-4E4C-41F8-9AA5-7657DD148E78}" type="presParOf" srcId="{FBF2E30E-D5BA-4308-A91B-1A7A5341534C}" destId="{7F6FF23E-33EC-464F-9D1C-AC7ABE2AD42B}" srcOrd="0" destOrd="0" presId="urn:microsoft.com/office/officeart/2011/layout/CircleProcess"/>
    <dgm:cxn modelId="{E81E0F2F-0A59-4F17-A310-C95EE5A1BD5D}" type="presParOf" srcId="{90A03CDA-D87B-4548-BEDA-10521F9C604F}" destId="{D80FACB9-B392-4999-A638-F770AB70791E}" srcOrd="7" destOrd="0" presId="urn:microsoft.com/office/officeart/2011/layout/CircleProcess"/>
    <dgm:cxn modelId="{FAFD689C-9A84-4DB4-93DB-D917682CBFBA}" type="presParOf" srcId="{D80FACB9-B392-4999-A638-F770AB70791E}" destId="{88F95D32-7101-4A6E-B12C-49DB5D9ADF84}" srcOrd="0" destOrd="0" presId="urn:microsoft.com/office/officeart/2011/layout/CircleProcess"/>
    <dgm:cxn modelId="{657AABD0-1A83-4211-B477-23B745D5EB07}" type="presParOf" srcId="{90A03CDA-D87B-4548-BEDA-10521F9C604F}" destId="{FD44A26B-9FD0-4317-B759-D7DCD8D175F4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F27C0-D774-42DB-914F-7ADA0225D38D}">
      <dsp:nvSpPr>
        <dsp:cNvPr id="0" name=""/>
        <dsp:cNvSpPr/>
      </dsp:nvSpPr>
      <dsp:spPr>
        <a:xfrm>
          <a:off x="-2317258" y="-358232"/>
          <a:ext cx="2767813" cy="2767813"/>
        </a:xfrm>
        <a:prstGeom prst="blockArc">
          <a:avLst>
            <a:gd name="adj1" fmla="val 18900000"/>
            <a:gd name="adj2" fmla="val 2700000"/>
            <a:gd name="adj3" fmla="val 78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F3D1F-B54C-4956-9CDB-66A5933C07E3}">
      <dsp:nvSpPr>
        <dsp:cNvPr id="0" name=""/>
        <dsp:cNvSpPr/>
      </dsp:nvSpPr>
      <dsp:spPr>
        <a:xfrm>
          <a:off x="289636" y="205134"/>
          <a:ext cx="5479027" cy="4102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652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Bước 1. Tìm Đơn giá Nhập</a:t>
          </a:r>
          <a:endParaRPr lang="en-US" sz="2200" kern="1200"/>
        </a:p>
      </dsp:txBody>
      <dsp:txXfrm>
        <a:off x="289636" y="205134"/>
        <a:ext cx="5479027" cy="410269"/>
      </dsp:txXfrm>
    </dsp:sp>
    <dsp:sp modelId="{B2109862-4D0C-4628-A52A-DFA2C50A077F}">
      <dsp:nvSpPr>
        <dsp:cNvPr id="0" name=""/>
        <dsp:cNvSpPr/>
      </dsp:nvSpPr>
      <dsp:spPr>
        <a:xfrm>
          <a:off x="33218" y="153851"/>
          <a:ext cx="512837" cy="5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E0FD4-B30A-496B-86C1-8E4A96950309}">
      <dsp:nvSpPr>
        <dsp:cNvPr id="0" name=""/>
        <dsp:cNvSpPr/>
      </dsp:nvSpPr>
      <dsp:spPr>
        <a:xfrm>
          <a:off x="438770" y="820539"/>
          <a:ext cx="5329894" cy="4102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652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Bước 2. Xác định hệ số sau khi giảm</a:t>
          </a:r>
          <a:endParaRPr lang="en-US" sz="2200" kern="1200"/>
        </a:p>
      </dsp:txBody>
      <dsp:txXfrm>
        <a:off x="438770" y="820539"/>
        <a:ext cx="5329894" cy="410269"/>
      </dsp:txXfrm>
    </dsp:sp>
    <dsp:sp modelId="{0DC0FA7F-A5DE-47A5-AA95-D9CC1CA3596B}">
      <dsp:nvSpPr>
        <dsp:cNvPr id="0" name=""/>
        <dsp:cNvSpPr/>
      </dsp:nvSpPr>
      <dsp:spPr>
        <a:xfrm>
          <a:off x="182351" y="769255"/>
          <a:ext cx="512837" cy="5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C89CC-2C89-4D3E-90E5-C65068EA784C}">
      <dsp:nvSpPr>
        <dsp:cNvPr id="0" name=""/>
        <dsp:cNvSpPr/>
      </dsp:nvSpPr>
      <dsp:spPr>
        <a:xfrm>
          <a:off x="289636" y="1435944"/>
          <a:ext cx="5479027" cy="4102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652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Bước 3. Bước 1 * Bước 2</a:t>
          </a:r>
          <a:endParaRPr lang="en-US" sz="2200" kern="1200"/>
        </a:p>
      </dsp:txBody>
      <dsp:txXfrm>
        <a:off x="289636" y="1435944"/>
        <a:ext cx="5479027" cy="410269"/>
      </dsp:txXfrm>
    </dsp:sp>
    <dsp:sp modelId="{C5849ED6-8ECE-4005-A278-1E8257454154}">
      <dsp:nvSpPr>
        <dsp:cNvPr id="0" name=""/>
        <dsp:cNvSpPr/>
      </dsp:nvSpPr>
      <dsp:spPr>
        <a:xfrm>
          <a:off x="33218" y="1384660"/>
          <a:ext cx="512837" cy="5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F27C0-D774-42DB-914F-7ADA0225D38D}">
      <dsp:nvSpPr>
        <dsp:cNvPr id="0" name=""/>
        <dsp:cNvSpPr/>
      </dsp:nvSpPr>
      <dsp:spPr>
        <a:xfrm>
          <a:off x="-2123826" y="-330479"/>
          <a:ext cx="2550954" cy="2550954"/>
        </a:xfrm>
        <a:prstGeom prst="blockArc">
          <a:avLst>
            <a:gd name="adj1" fmla="val 18900000"/>
            <a:gd name="adj2" fmla="val 2700000"/>
            <a:gd name="adj3" fmla="val 847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F3D1F-B54C-4956-9CDB-66A5933C07E3}">
      <dsp:nvSpPr>
        <dsp:cNvPr id="0" name=""/>
        <dsp:cNvSpPr/>
      </dsp:nvSpPr>
      <dsp:spPr>
        <a:xfrm>
          <a:off x="347428" y="270004"/>
          <a:ext cx="5434664" cy="539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573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Bước 1. Loại trừ 2 ký tự cuối là TN</a:t>
          </a:r>
          <a:endParaRPr lang="en-US" sz="2400" kern="1200"/>
        </a:p>
      </dsp:txBody>
      <dsp:txXfrm>
        <a:off x="347428" y="270004"/>
        <a:ext cx="5434664" cy="539934"/>
      </dsp:txXfrm>
    </dsp:sp>
    <dsp:sp modelId="{B2109862-4D0C-4628-A52A-DFA2C50A077F}">
      <dsp:nvSpPr>
        <dsp:cNvPr id="0" name=""/>
        <dsp:cNvSpPr/>
      </dsp:nvSpPr>
      <dsp:spPr>
        <a:xfrm>
          <a:off x="9969" y="202513"/>
          <a:ext cx="674917" cy="674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E0FD4-B30A-496B-86C1-8E4A96950309}">
      <dsp:nvSpPr>
        <dsp:cNvPr id="0" name=""/>
        <dsp:cNvSpPr/>
      </dsp:nvSpPr>
      <dsp:spPr>
        <a:xfrm>
          <a:off x="347428" y="1080057"/>
          <a:ext cx="5434664" cy="5399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573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Bước 2. Lấy 2 ký tự cuối tra bảng 2</a:t>
          </a:r>
          <a:endParaRPr lang="en-US" sz="2400" kern="1200"/>
        </a:p>
      </dsp:txBody>
      <dsp:txXfrm>
        <a:off x="347428" y="1080057"/>
        <a:ext cx="5434664" cy="539934"/>
      </dsp:txXfrm>
    </dsp:sp>
    <dsp:sp modelId="{0DC0FA7F-A5DE-47A5-AA95-D9CC1CA3596B}">
      <dsp:nvSpPr>
        <dsp:cNvPr id="0" name=""/>
        <dsp:cNvSpPr/>
      </dsp:nvSpPr>
      <dsp:spPr>
        <a:xfrm>
          <a:off x="9969" y="1012565"/>
          <a:ext cx="674917" cy="674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CC71E-DCC5-439A-AA9C-FEAC0498AF6B}">
      <dsp:nvSpPr>
        <dsp:cNvPr id="0" name=""/>
        <dsp:cNvSpPr/>
      </dsp:nvSpPr>
      <dsp:spPr>
        <a:xfrm>
          <a:off x="2911860" y="615467"/>
          <a:ext cx="1270204" cy="12704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DF124-C0E8-489E-A61E-AD4CECBCACE6}">
      <dsp:nvSpPr>
        <dsp:cNvPr id="0" name=""/>
        <dsp:cNvSpPr/>
      </dsp:nvSpPr>
      <dsp:spPr>
        <a:xfrm>
          <a:off x="2954035" y="657823"/>
          <a:ext cx="1185855" cy="11857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Copy to…</a:t>
          </a:r>
          <a:endParaRPr lang="en-US" sz="1400" kern="1200">
            <a:solidFill>
              <a:schemeClr val="bg1"/>
            </a:solidFill>
          </a:endParaRPr>
        </a:p>
      </dsp:txBody>
      <dsp:txXfrm>
        <a:off x="3123561" y="827245"/>
        <a:ext cx="846803" cy="846885"/>
      </dsp:txXfrm>
    </dsp:sp>
    <dsp:sp modelId="{4BC4DC24-AE49-47FF-B53C-D2D1D8740E40}">
      <dsp:nvSpPr>
        <dsp:cNvPr id="0" name=""/>
        <dsp:cNvSpPr/>
      </dsp:nvSpPr>
      <dsp:spPr>
        <a:xfrm rot="2700000">
          <a:off x="1600597" y="617003"/>
          <a:ext cx="1267145" cy="126714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4C432-D32A-4C08-ADEA-29D2EE79D3CC}">
      <dsp:nvSpPr>
        <dsp:cNvPr id="0" name=""/>
        <dsp:cNvSpPr/>
      </dsp:nvSpPr>
      <dsp:spPr>
        <a:xfrm>
          <a:off x="1641242" y="657823"/>
          <a:ext cx="1185855" cy="11857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Advanced</a:t>
          </a:r>
          <a:endParaRPr lang="en-US" sz="1400" kern="1200">
            <a:solidFill>
              <a:schemeClr val="bg1"/>
            </a:solidFill>
          </a:endParaRPr>
        </a:p>
      </dsp:txBody>
      <dsp:txXfrm>
        <a:off x="1810768" y="827245"/>
        <a:ext cx="846803" cy="846885"/>
      </dsp:txXfrm>
    </dsp:sp>
    <dsp:sp modelId="{7F6FF23E-33EC-464F-9D1C-AC7ABE2AD42B}">
      <dsp:nvSpPr>
        <dsp:cNvPr id="0" name=""/>
        <dsp:cNvSpPr/>
      </dsp:nvSpPr>
      <dsp:spPr>
        <a:xfrm rot="2700000">
          <a:off x="287803" y="617003"/>
          <a:ext cx="1267145" cy="126714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95D32-7101-4A6E-B12C-49DB5D9ADF84}">
      <dsp:nvSpPr>
        <dsp:cNvPr id="0" name=""/>
        <dsp:cNvSpPr/>
      </dsp:nvSpPr>
      <dsp:spPr>
        <a:xfrm>
          <a:off x="328449" y="657823"/>
          <a:ext cx="1185855" cy="11857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DATA</a:t>
          </a:r>
          <a:endParaRPr lang="en-US" sz="1400" kern="1200">
            <a:solidFill>
              <a:schemeClr val="bg1"/>
            </a:solidFill>
          </a:endParaRPr>
        </a:p>
      </dsp:txBody>
      <dsp:txXfrm>
        <a:off x="497975" y="827245"/>
        <a:ext cx="846803" cy="8468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CC71E-DCC5-439A-AA9C-FEAC0498AF6B}">
      <dsp:nvSpPr>
        <dsp:cNvPr id="0" name=""/>
        <dsp:cNvSpPr/>
      </dsp:nvSpPr>
      <dsp:spPr>
        <a:xfrm>
          <a:off x="2911860" y="615467"/>
          <a:ext cx="1270204" cy="12704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DF124-C0E8-489E-A61E-AD4CECBCACE6}">
      <dsp:nvSpPr>
        <dsp:cNvPr id="0" name=""/>
        <dsp:cNvSpPr/>
      </dsp:nvSpPr>
      <dsp:spPr>
        <a:xfrm>
          <a:off x="2954035" y="657823"/>
          <a:ext cx="1185855" cy="11857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Copy to…</a:t>
          </a:r>
          <a:endParaRPr lang="en-US" sz="1400" kern="1200">
            <a:solidFill>
              <a:schemeClr val="bg1"/>
            </a:solidFill>
          </a:endParaRPr>
        </a:p>
      </dsp:txBody>
      <dsp:txXfrm>
        <a:off x="3123561" y="827245"/>
        <a:ext cx="846803" cy="846885"/>
      </dsp:txXfrm>
    </dsp:sp>
    <dsp:sp modelId="{4BC4DC24-AE49-47FF-B53C-D2D1D8740E40}">
      <dsp:nvSpPr>
        <dsp:cNvPr id="0" name=""/>
        <dsp:cNvSpPr/>
      </dsp:nvSpPr>
      <dsp:spPr>
        <a:xfrm rot="2700000">
          <a:off x="1600597" y="617003"/>
          <a:ext cx="1267145" cy="126714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4C432-D32A-4C08-ADEA-29D2EE79D3CC}">
      <dsp:nvSpPr>
        <dsp:cNvPr id="0" name=""/>
        <dsp:cNvSpPr/>
      </dsp:nvSpPr>
      <dsp:spPr>
        <a:xfrm>
          <a:off x="1641242" y="657823"/>
          <a:ext cx="1185855" cy="11857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Advanced</a:t>
          </a:r>
          <a:endParaRPr lang="en-US" sz="1400" kern="1200">
            <a:solidFill>
              <a:schemeClr val="bg1"/>
            </a:solidFill>
          </a:endParaRPr>
        </a:p>
      </dsp:txBody>
      <dsp:txXfrm>
        <a:off x="1810768" y="827245"/>
        <a:ext cx="846803" cy="846885"/>
      </dsp:txXfrm>
    </dsp:sp>
    <dsp:sp modelId="{7F6FF23E-33EC-464F-9D1C-AC7ABE2AD42B}">
      <dsp:nvSpPr>
        <dsp:cNvPr id="0" name=""/>
        <dsp:cNvSpPr/>
      </dsp:nvSpPr>
      <dsp:spPr>
        <a:xfrm rot="2700000">
          <a:off x="287803" y="617003"/>
          <a:ext cx="1267145" cy="126714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95D32-7101-4A6E-B12C-49DB5D9ADF84}">
      <dsp:nvSpPr>
        <dsp:cNvPr id="0" name=""/>
        <dsp:cNvSpPr/>
      </dsp:nvSpPr>
      <dsp:spPr>
        <a:xfrm>
          <a:off x="328449" y="657823"/>
          <a:ext cx="1185855" cy="11857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DATA</a:t>
          </a:r>
          <a:endParaRPr lang="en-US" sz="1400" kern="1200">
            <a:solidFill>
              <a:schemeClr val="bg1"/>
            </a:solidFill>
          </a:endParaRPr>
        </a:p>
      </dsp:txBody>
      <dsp:txXfrm>
        <a:off x="497975" y="827245"/>
        <a:ext cx="846803" cy="8468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CC71E-DCC5-439A-AA9C-FEAC0498AF6B}">
      <dsp:nvSpPr>
        <dsp:cNvPr id="0" name=""/>
        <dsp:cNvSpPr/>
      </dsp:nvSpPr>
      <dsp:spPr>
        <a:xfrm>
          <a:off x="2911860" y="615467"/>
          <a:ext cx="1270204" cy="12704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DF124-C0E8-489E-A61E-AD4CECBCACE6}">
      <dsp:nvSpPr>
        <dsp:cNvPr id="0" name=""/>
        <dsp:cNvSpPr/>
      </dsp:nvSpPr>
      <dsp:spPr>
        <a:xfrm>
          <a:off x="2954035" y="657823"/>
          <a:ext cx="1185855" cy="11857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Copy to…</a:t>
          </a:r>
          <a:endParaRPr lang="en-US" sz="1400" kern="1200">
            <a:solidFill>
              <a:schemeClr val="bg1"/>
            </a:solidFill>
          </a:endParaRPr>
        </a:p>
      </dsp:txBody>
      <dsp:txXfrm>
        <a:off x="3123561" y="827245"/>
        <a:ext cx="846803" cy="846885"/>
      </dsp:txXfrm>
    </dsp:sp>
    <dsp:sp modelId="{4BC4DC24-AE49-47FF-B53C-D2D1D8740E40}">
      <dsp:nvSpPr>
        <dsp:cNvPr id="0" name=""/>
        <dsp:cNvSpPr/>
      </dsp:nvSpPr>
      <dsp:spPr>
        <a:xfrm rot="2700000">
          <a:off x="1600597" y="617003"/>
          <a:ext cx="1267145" cy="126714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4C432-D32A-4C08-ADEA-29D2EE79D3CC}">
      <dsp:nvSpPr>
        <dsp:cNvPr id="0" name=""/>
        <dsp:cNvSpPr/>
      </dsp:nvSpPr>
      <dsp:spPr>
        <a:xfrm>
          <a:off x="1641242" y="657823"/>
          <a:ext cx="1185855" cy="11857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Advanced</a:t>
          </a:r>
          <a:endParaRPr lang="en-US" sz="1400" kern="1200">
            <a:solidFill>
              <a:schemeClr val="bg1"/>
            </a:solidFill>
          </a:endParaRPr>
        </a:p>
      </dsp:txBody>
      <dsp:txXfrm>
        <a:off x="1810768" y="827245"/>
        <a:ext cx="846803" cy="846885"/>
      </dsp:txXfrm>
    </dsp:sp>
    <dsp:sp modelId="{7F6FF23E-33EC-464F-9D1C-AC7ABE2AD42B}">
      <dsp:nvSpPr>
        <dsp:cNvPr id="0" name=""/>
        <dsp:cNvSpPr/>
      </dsp:nvSpPr>
      <dsp:spPr>
        <a:xfrm rot="2700000">
          <a:off x="287803" y="617003"/>
          <a:ext cx="1267145" cy="126714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95D32-7101-4A6E-B12C-49DB5D9ADF84}">
      <dsp:nvSpPr>
        <dsp:cNvPr id="0" name=""/>
        <dsp:cNvSpPr/>
      </dsp:nvSpPr>
      <dsp:spPr>
        <a:xfrm>
          <a:off x="328449" y="657823"/>
          <a:ext cx="1185855" cy="11857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DATA</a:t>
          </a:r>
          <a:endParaRPr lang="en-US" sz="1400" kern="1200">
            <a:solidFill>
              <a:schemeClr val="bg1"/>
            </a:solidFill>
          </a:endParaRPr>
        </a:p>
      </dsp:txBody>
      <dsp:txXfrm>
        <a:off x="497975" y="827245"/>
        <a:ext cx="846803" cy="846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09/12/2021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19794291"/>
              </p:ext>
            </p:extLst>
          </p:nvPr>
        </p:nvGraphicFramePr>
        <p:xfrm>
          <a:off x="10482337" y="55548"/>
          <a:ext cx="602529" cy="103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529">
                  <a:extLst>
                    <a:ext uri="{9D8B030D-6E8A-4147-A177-3AD203B41FA5}">
                      <a16:colId xmlns:a16="http://schemas.microsoft.com/office/drawing/2014/main" xmlns="" val="387844535"/>
                    </a:ext>
                  </a:extLst>
                </a:gridCol>
              </a:tblGrid>
              <a:tr h="1030310">
                <a:tc>
                  <a:txBody>
                    <a:bodyPr/>
                    <a:lstStyle/>
                    <a:p>
                      <a:r>
                        <a:rPr lang="en-US" smtClean="0"/>
                        <a:t>dthinh</a:t>
                      </a:r>
                      <a:endParaRPr lang="en-US"/>
                    </a:p>
                  </a:txBody>
                  <a:tcPr vert="vert"/>
                </a:tc>
                <a:extLst>
                  <a:ext uri="{0D108BD9-81ED-4DB2-BD59-A6C34878D82A}">
                    <a16:rowId xmlns:a16="http://schemas.microsoft.com/office/drawing/2014/main" xmlns="" val="2242150956"/>
                  </a:ext>
                </a:extLst>
              </a:tr>
            </a:tbl>
          </a:graphicData>
        </a:graphic>
      </p:graphicFrame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tm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3.tm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tmp"/><Relationship Id="rId5" Type="http://schemas.openxmlformats.org/officeDocument/2006/relationships/image" Target="../media/image40.png"/><Relationship Id="rId10" Type="http://schemas.openxmlformats.org/officeDocument/2006/relationships/image" Target="../media/image45.tmp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mp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mp"/><Relationship Id="rId13" Type="http://schemas.openxmlformats.org/officeDocument/2006/relationships/image" Target="../media/image66.tmp"/><Relationship Id="rId18" Type="http://schemas.openxmlformats.org/officeDocument/2006/relationships/image" Target="../media/image71.tmp"/><Relationship Id="rId3" Type="http://schemas.openxmlformats.org/officeDocument/2006/relationships/diagramLayout" Target="../diagrams/layout4.xml"/><Relationship Id="rId7" Type="http://schemas.openxmlformats.org/officeDocument/2006/relationships/image" Target="../media/image60.png"/><Relationship Id="rId12" Type="http://schemas.openxmlformats.org/officeDocument/2006/relationships/image" Target="../media/image65.tmp"/><Relationship Id="rId17" Type="http://schemas.openxmlformats.org/officeDocument/2006/relationships/image" Target="../media/image70.tmp"/><Relationship Id="rId2" Type="http://schemas.openxmlformats.org/officeDocument/2006/relationships/diagramData" Target="../diagrams/data4.xml"/><Relationship Id="rId16" Type="http://schemas.openxmlformats.org/officeDocument/2006/relationships/image" Target="../media/image69.tmp"/><Relationship Id="rId20" Type="http://schemas.openxmlformats.org/officeDocument/2006/relationships/image" Target="../media/image73.tmp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68.png"/><Relationship Id="rId10" Type="http://schemas.openxmlformats.org/officeDocument/2006/relationships/image" Target="../media/image63.tmp"/><Relationship Id="rId19" Type="http://schemas.openxmlformats.org/officeDocument/2006/relationships/image" Target="../media/image72.tm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2.tmp"/><Relationship Id="rId14" Type="http://schemas.openxmlformats.org/officeDocument/2006/relationships/image" Target="../media/image67.t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mp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77.t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mp"/><Relationship Id="rId3" Type="http://schemas.openxmlformats.org/officeDocument/2006/relationships/diagramLayout" Target="../diagrams/layout6.xml"/><Relationship Id="rId7" Type="http://schemas.openxmlformats.org/officeDocument/2006/relationships/image" Target="../media/image79.tm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81.t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1377022" y="235192"/>
            <a:ext cx="8825658" cy="95576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5400"/>
              <a:t>CÁC HÀM </a:t>
            </a:r>
            <a:r>
              <a:rPr lang="en-US" sz="5400" smtClean="0"/>
              <a:t>CHUỖI </a:t>
            </a:r>
            <a:r>
              <a:rPr lang="en-US" sz="5400"/>
              <a:t>KÝ TỰ</a:t>
            </a:r>
          </a:p>
        </p:txBody>
      </p:sp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4" y="1604253"/>
            <a:ext cx="1524213" cy="2143424"/>
          </a:xfrm>
          <a:prstGeom prst="rect">
            <a:avLst/>
          </a:prstGeom>
        </p:spPr>
      </p:pic>
      <p:pic>
        <p:nvPicPr>
          <p:cNvPr id="31" name="Picture 3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0" y="3916368"/>
            <a:ext cx="1505160" cy="1257475"/>
          </a:xfrm>
          <a:prstGeom prst="rect">
            <a:avLst/>
          </a:prstGeom>
        </p:spPr>
      </p:pic>
      <p:pic>
        <p:nvPicPr>
          <p:cNvPr id="32" name="Picture 3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28" y="1613779"/>
            <a:ext cx="1448002" cy="2133898"/>
          </a:xfrm>
          <a:prstGeom prst="rect">
            <a:avLst/>
          </a:prstGeom>
        </p:spPr>
      </p:pic>
      <p:pic>
        <p:nvPicPr>
          <p:cNvPr id="33" name="Picture 3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30" y="1600332"/>
            <a:ext cx="2572109" cy="2152950"/>
          </a:xfrm>
          <a:prstGeom prst="rect">
            <a:avLst/>
          </a:prstGeom>
        </p:spPr>
      </p:pic>
      <p:pic>
        <p:nvPicPr>
          <p:cNvPr id="34" name="Picture 33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28" y="3916368"/>
            <a:ext cx="2305372" cy="1343212"/>
          </a:xfrm>
          <a:prstGeom prst="rect">
            <a:avLst/>
          </a:prstGeom>
        </p:spPr>
      </p:pic>
      <p:sp>
        <p:nvSpPr>
          <p:cNvPr id="35" name="Subtitle 2"/>
          <p:cNvSpPr txBox="1">
            <a:spLocks/>
          </p:cNvSpPr>
          <p:nvPr/>
        </p:nvSpPr>
        <p:spPr>
          <a:xfrm>
            <a:off x="7771145" y="1438967"/>
            <a:ext cx="3288467" cy="89299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Ngày </a:t>
            </a:r>
            <a:r>
              <a:rPr lang="en-US" sz="3600" cap="none" smtClean="0">
                <a:solidFill>
                  <a:schemeClr val="bg1"/>
                </a:solidFill>
                <a:sym typeface="Symbol" panose="05050102010706020507" pitchFamily="18" charset="2"/>
              </a:rPr>
              <a:t></a:t>
            </a:r>
            <a:r>
              <a:rPr lang="en-US" sz="3600" cap="none" smtClean="0">
                <a:solidFill>
                  <a:schemeClr val="bg1"/>
                </a:solidFill>
              </a:rPr>
              <a:t> 31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7771145" y="2526687"/>
            <a:ext cx="3288467" cy="89299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Tháng </a:t>
            </a:r>
            <a:r>
              <a:rPr lang="en-US" sz="3600" cap="none">
                <a:solidFill>
                  <a:schemeClr val="bg1"/>
                </a:solidFill>
                <a:sym typeface="Symbol" panose="05050102010706020507" pitchFamily="18" charset="2"/>
              </a:rPr>
              <a:t></a:t>
            </a:r>
            <a:r>
              <a:rPr lang="en-US" sz="3600" cap="none" smtClean="0">
                <a:solidFill>
                  <a:schemeClr val="bg1"/>
                </a:solidFill>
              </a:rPr>
              <a:t> 12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7771145" y="3614407"/>
            <a:ext cx="3288467" cy="89299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Tháng 02 </a:t>
            </a:r>
            <a:r>
              <a:rPr lang="en-US" sz="3600" cap="none" smtClean="0">
                <a:solidFill>
                  <a:schemeClr val="bg1"/>
                </a:solidFill>
                <a:sym typeface="Symbol" panose="05050102010706020507" pitchFamily="18" charset="2"/>
              </a:rPr>
              <a:t></a:t>
            </a:r>
            <a:r>
              <a:rPr lang="en-US" sz="3600" cap="none" smtClean="0">
                <a:solidFill>
                  <a:schemeClr val="bg1"/>
                </a:solidFill>
              </a:rPr>
              <a:t> 29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7771145" y="4702127"/>
            <a:ext cx="3288467" cy="89299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Số thập phân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7771145" y="5789848"/>
            <a:ext cx="3288467" cy="812657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Nhóm số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3408728" y="5681315"/>
            <a:ext cx="1514687" cy="720599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Số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470176" y="5681316"/>
            <a:ext cx="1514687" cy="72059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Ký tự</a:t>
            </a:r>
            <a:endParaRPr lang="en-US" sz="5400" cap="non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2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3630921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1</a:t>
            </a:r>
            <a:endParaRPr lang="en-US" sz="6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73372" cy="4195481"/>
          </a:xfrm>
        </p:spPr>
        <p:txBody>
          <a:bodyPr>
            <a:normAutofit/>
          </a:bodyPr>
          <a:lstStyle/>
          <a:p>
            <a:r>
              <a:rPr lang="en-US" sz="4400"/>
              <a:t>Câu hỏi: 2</a:t>
            </a:r>
          </a:p>
          <a:p>
            <a:endParaRPr lang="en-US" sz="4400"/>
          </a:p>
          <a:p>
            <a:r>
              <a:rPr lang="en-US" sz="4400"/>
              <a:t>Câu hỏi: 3.1</a:t>
            </a:r>
          </a:p>
          <a:p>
            <a:endParaRPr lang="en-US" sz="4400"/>
          </a:p>
          <a:p>
            <a:r>
              <a:rPr lang="en-US" sz="4400"/>
              <a:t>Câu hỏi: 5.1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51129" y="1408662"/>
            <a:ext cx="4073372" cy="122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/>
              <a:t>Câu hỏi: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672355" y="451078"/>
            <a:ext cx="3630921" cy="10231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mtClean="0"/>
              <a:t>ĐỀ 3</a:t>
            </a:r>
            <a:endParaRPr lang="en-US" sz="660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2354" y="2564315"/>
            <a:ext cx="3630921" cy="10231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mtClean="0"/>
              <a:t>ĐỀ 4</a:t>
            </a:r>
            <a:endParaRPr lang="en-US" sz="660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51129" y="3521899"/>
            <a:ext cx="4073372" cy="122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/>
              <a:t>Câu hỏi: 1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672354" y="4677552"/>
            <a:ext cx="3630921" cy="10231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mtClean="0"/>
              <a:t>ĐỀ 2</a:t>
            </a:r>
            <a:endParaRPr lang="en-US" sz="660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51129" y="5636775"/>
            <a:ext cx="4073372" cy="122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/>
              <a:t>Câu hỏi: 1</a:t>
            </a:r>
          </a:p>
        </p:txBody>
      </p:sp>
    </p:spTree>
    <p:extLst>
      <p:ext uri="{BB962C8B-B14F-4D97-AF65-F5344CB8AC3E}">
        <p14:creationId xmlns:p14="http://schemas.microsoft.com/office/powerpoint/2010/main" val="285885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2</a:t>
            </a:r>
            <a:endParaRPr lang="en-US" sz="6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smtClean="0"/>
              <a:t>Câu hỏi: 2</a:t>
            </a:r>
          </a:p>
        </p:txBody>
      </p:sp>
    </p:spTree>
    <p:extLst>
      <p:ext uri="{BB962C8B-B14F-4D97-AF65-F5344CB8AC3E}">
        <p14:creationId xmlns:p14="http://schemas.microsoft.com/office/powerpoint/2010/main" val="187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762"/>
            <a:ext cx="7525931" cy="306736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CÁC HÀM TÌM KIẾM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057356"/>
            <a:ext cx="12172761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400">
                <a:solidFill>
                  <a:srgbClr val="000000"/>
                </a:solidFill>
                <a:latin typeface="Calibri" panose="020F0502020204030204" pitchFamily="34" charset="0"/>
              </a:rPr>
              <a:t>Phương tiện căn cứ vào 2 ký tự đầu của Mã bưu kiện (định dạng number) và đối chiếu với Bảng 2</a:t>
            </a:r>
            <a:endParaRPr lang="en-US" sz="2400"/>
          </a:p>
        </p:txBody>
      </p:sp>
      <p:sp>
        <p:nvSpPr>
          <p:cNvPr id="17" name="Oval 16"/>
          <p:cNvSpPr/>
          <p:nvPr/>
        </p:nvSpPr>
        <p:spPr>
          <a:xfrm>
            <a:off x="1" y="6057356"/>
            <a:ext cx="1653988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021976" y="3794418"/>
            <a:ext cx="1503955" cy="18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439" y="4267581"/>
            <a:ext cx="1197832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smtClean="0"/>
              <a:t>HLOOKUP(lookup_value;table_array;</a:t>
            </a:r>
            <a:r>
              <a:rPr lang="en-US" sz="2800" smtClean="0">
                <a:solidFill>
                  <a:srgbClr val="FFFF00"/>
                </a:solidFill>
              </a:rPr>
              <a:t>row_index_num</a:t>
            </a:r>
            <a:r>
              <a:rPr lang="en-US" sz="2400"/>
              <a:t>;[range_lookup])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45169" y="1466685"/>
            <a:ext cx="194982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lookup_value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25932" y="1980024"/>
            <a:ext cx="196905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/>
              <a:t>table_array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25932" y="2554918"/>
            <a:ext cx="196906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row_index_num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45169" y="2988908"/>
            <a:ext cx="194982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[</a:t>
            </a:r>
            <a:r>
              <a:rPr lang="en-US"/>
              <a:t>range_lookup]</a:t>
            </a:r>
          </a:p>
        </p:txBody>
      </p:sp>
      <p:sp>
        <p:nvSpPr>
          <p:cNvPr id="25" name="Oval 24"/>
          <p:cNvSpPr/>
          <p:nvPr/>
        </p:nvSpPr>
        <p:spPr>
          <a:xfrm>
            <a:off x="3049521" y="5998250"/>
            <a:ext cx="3612535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94990" y="1466685"/>
            <a:ext cx="269700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smtClean="0"/>
              <a:t>LEFT(B3;2)</a:t>
            </a:r>
            <a:endParaRPr lang="en-US" sz="2000"/>
          </a:p>
        </p:txBody>
      </p:sp>
      <p:sp>
        <p:nvSpPr>
          <p:cNvPr id="27" name="Rectangle 26"/>
          <p:cNvSpPr/>
          <p:nvPr/>
        </p:nvSpPr>
        <p:spPr>
          <a:xfrm>
            <a:off x="6021976" y="3563603"/>
            <a:ext cx="1553173" cy="32747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1061741" y="6050552"/>
            <a:ext cx="1130259" cy="4607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494990" y="1980024"/>
            <a:ext cx="269700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smtClean="0"/>
              <a:t>$G$13:$H$14</a:t>
            </a:r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9494989" y="2554918"/>
            <a:ext cx="269700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5932" y="3457088"/>
            <a:ext cx="464682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Tìm kiếm chính xác Lộ trình theo các mã đã có trong Bảng 1. Nên </a:t>
            </a:r>
            <a:r>
              <a:rPr lang="en-US"/>
              <a:t>[range_lookup</a:t>
            </a:r>
            <a:r>
              <a:rPr lang="en-US" smtClean="0"/>
              <a:t>] = 0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494988" y="2988908"/>
            <a:ext cx="269701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493906" y="3529441"/>
            <a:ext cx="528070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smtClean="0">
                <a:solidFill>
                  <a:srgbClr val="FFFF00"/>
                </a:solidFill>
              </a:rPr>
              <a:t>1</a:t>
            </a:r>
            <a:endParaRPr 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94439" y="4900097"/>
            <a:ext cx="1197832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smtClean="0"/>
              <a:t>Kết quả: #N/A</a:t>
            </a:r>
            <a:endParaRPr lang="en-US" sz="5400"/>
          </a:p>
        </p:txBody>
      </p:sp>
      <p:sp>
        <p:nvSpPr>
          <p:cNvPr id="38" name="Rectangle 37"/>
          <p:cNvSpPr/>
          <p:nvPr/>
        </p:nvSpPr>
        <p:spPr>
          <a:xfrm>
            <a:off x="5493906" y="3727340"/>
            <a:ext cx="528070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smtClean="0">
                <a:solidFill>
                  <a:srgbClr val="FFFF00"/>
                </a:solidFill>
              </a:rPr>
              <a:t>2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75432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CÁC HÀM TÌM KIẾM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8" y="1237944"/>
            <a:ext cx="11955543" cy="438211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8227" y="4155772"/>
            <a:ext cx="11955543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smtClean="0"/>
              <a:t>So sánh kết quả: LEFT(B3;2) vs 1</a:t>
            </a:r>
            <a:endParaRPr lang="en-US" sz="360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63" y="1237944"/>
            <a:ext cx="4245108" cy="183908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826171" y="2670629"/>
            <a:ext cx="376509" cy="40640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8663" y="1190958"/>
            <a:ext cx="1997508" cy="4201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8227" y="5082853"/>
            <a:ext cx="11955543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smtClean="0"/>
              <a:t>Yêu cầu: Cần chuyển đổi 01 </a:t>
            </a:r>
            <a:r>
              <a:rPr lang="en-US" sz="4000" smtClean="0">
                <a:sym typeface="Wingdings" panose="05000000000000000000" pitchFamily="2" charset="2"/>
              </a:rPr>
              <a:t> 1 trước khi tra bảng</a:t>
            </a:r>
            <a:endParaRPr lang="en-US" sz="3600"/>
          </a:p>
        </p:txBody>
      </p:sp>
      <p:sp>
        <p:nvSpPr>
          <p:cNvPr id="37" name="TextBox 36"/>
          <p:cNvSpPr txBox="1"/>
          <p:nvPr/>
        </p:nvSpPr>
        <p:spPr>
          <a:xfrm>
            <a:off x="118227" y="5942400"/>
            <a:ext cx="11955543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smtClean="0"/>
              <a:t>=VALUE(LEFT(B3;2))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05088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648 -0.14028 L 0.25 0.25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18" y="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" grpId="0" animBg="1"/>
      <p:bldP spid="8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762"/>
            <a:ext cx="7525931" cy="306736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CÁC HÀM TÌM KIẾM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057356"/>
            <a:ext cx="12172761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400">
                <a:solidFill>
                  <a:srgbClr val="000000"/>
                </a:solidFill>
                <a:latin typeface="Calibri" panose="020F0502020204030204" pitchFamily="34" charset="0"/>
              </a:rPr>
              <a:t>Phương tiện căn cứ vào 2 ký tự đầu của Mã bưu kiện (định dạng number) và đối chiếu với Bảng 2</a:t>
            </a:r>
            <a:endParaRPr lang="en-US" sz="2400"/>
          </a:p>
        </p:txBody>
      </p:sp>
      <p:sp>
        <p:nvSpPr>
          <p:cNvPr id="17" name="Oval 16"/>
          <p:cNvSpPr/>
          <p:nvPr/>
        </p:nvSpPr>
        <p:spPr>
          <a:xfrm>
            <a:off x="1" y="6057356"/>
            <a:ext cx="1653988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021976" y="3794418"/>
            <a:ext cx="1503955" cy="18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439" y="4267581"/>
            <a:ext cx="1197832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smtClean="0"/>
              <a:t>HLOOKUP(lookup_value;table_array;</a:t>
            </a:r>
            <a:r>
              <a:rPr lang="en-US" sz="2800" smtClean="0">
                <a:solidFill>
                  <a:srgbClr val="FFFF00"/>
                </a:solidFill>
              </a:rPr>
              <a:t>row_index_num</a:t>
            </a:r>
            <a:r>
              <a:rPr lang="en-US" sz="2400"/>
              <a:t>;[range_lookup])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45169" y="1466685"/>
            <a:ext cx="194982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lookup_value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25932" y="1980024"/>
            <a:ext cx="196905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/>
              <a:t>table_array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25932" y="2554918"/>
            <a:ext cx="196906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row_index_num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45169" y="2988908"/>
            <a:ext cx="194982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[</a:t>
            </a:r>
            <a:r>
              <a:rPr lang="en-US"/>
              <a:t>range_lookup]</a:t>
            </a:r>
          </a:p>
        </p:txBody>
      </p:sp>
      <p:sp>
        <p:nvSpPr>
          <p:cNvPr id="25" name="Oval 24"/>
          <p:cNvSpPr/>
          <p:nvPr/>
        </p:nvSpPr>
        <p:spPr>
          <a:xfrm>
            <a:off x="3049521" y="5998250"/>
            <a:ext cx="3612535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94990" y="1466685"/>
            <a:ext cx="269700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smtClean="0"/>
              <a:t>LEFT(B3;2)</a:t>
            </a:r>
            <a:endParaRPr lang="en-US" sz="2000"/>
          </a:p>
        </p:txBody>
      </p:sp>
      <p:sp>
        <p:nvSpPr>
          <p:cNvPr id="27" name="Rectangle 26"/>
          <p:cNvSpPr/>
          <p:nvPr/>
        </p:nvSpPr>
        <p:spPr>
          <a:xfrm>
            <a:off x="6021976" y="3563603"/>
            <a:ext cx="1553173" cy="32747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1061741" y="6050552"/>
            <a:ext cx="1130259" cy="4607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494990" y="1980024"/>
            <a:ext cx="269700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smtClean="0"/>
              <a:t>$G$13:$H$14</a:t>
            </a:r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9494989" y="2554918"/>
            <a:ext cx="269700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5932" y="3457088"/>
            <a:ext cx="464682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Tìm kiếm chính xác Lộ trình theo các mã đã có trong Bảng 1. Nên </a:t>
            </a:r>
            <a:r>
              <a:rPr lang="en-US"/>
              <a:t>[range_lookup</a:t>
            </a:r>
            <a:r>
              <a:rPr lang="en-US" smtClean="0"/>
              <a:t>] = 0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494988" y="2988908"/>
            <a:ext cx="269701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493906" y="3529441"/>
            <a:ext cx="528070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smtClean="0">
                <a:solidFill>
                  <a:srgbClr val="FFFF00"/>
                </a:solidFill>
              </a:rPr>
              <a:t>1</a:t>
            </a:r>
            <a:endParaRPr 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94439" y="5045237"/>
            <a:ext cx="1197832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/>
              <a:t>=HLOOKUP(VALUE(LEFT(B3;2));$G$13:$H$14;2;0)</a:t>
            </a:r>
            <a:endParaRPr lang="en-US" sz="3200"/>
          </a:p>
        </p:txBody>
      </p:sp>
      <p:sp>
        <p:nvSpPr>
          <p:cNvPr id="38" name="Rectangle 37"/>
          <p:cNvSpPr/>
          <p:nvPr/>
        </p:nvSpPr>
        <p:spPr>
          <a:xfrm>
            <a:off x="5493906" y="3727340"/>
            <a:ext cx="528070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smtClean="0">
                <a:solidFill>
                  <a:srgbClr val="FFFF00"/>
                </a:solidFill>
              </a:rPr>
              <a:t>2</a:t>
            </a:r>
            <a:endParaRPr lang="en-US" sz="1100"/>
          </a:p>
        </p:txBody>
      </p:sp>
      <p:cxnSp>
        <p:nvCxnSpPr>
          <p:cNvPr id="4" name="Straight Connector 3"/>
          <p:cNvCxnSpPr/>
          <p:nvPr/>
        </p:nvCxnSpPr>
        <p:spPr>
          <a:xfrm>
            <a:off x="6821714" y="6511339"/>
            <a:ext cx="2249715" cy="0"/>
          </a:xfrm>
          <a:prstGeom prst="line">
            <a:avLst/>
          </a:prstGeom>
          <a:ln w="571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76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HÀM ĐIỀU KIỆN</a:t>
            </a:r>
            <a:endParaRPr lang="en-US" sz="5400"/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377019" y="1322978"/>
            <a:ext cx="5036840" cy="89299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Nếu … thì … Còn lại …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1377019" y="2333933"/>
            <a:ext cx="7839548" cy="8614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Nếu … thì … Nếu … thì …Còn lại…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377019" y="3313316"/>
            <a:ext cx="9958635" cy="86142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Nếu … thì … Nếu … thì …Nếu …thì …Còn lại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3313316"/>
            <a:ext cx="995863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400"/>
              <a:t>Nếu ký tự cuối của Mã bưu kiện là "E" thì hình thức là "Chuyển nhanh". Còn "N" được hiểu là "Chuyển thường"</a:t>
            </a:r>
            <a:endParaRPr lang="en-US" sz="2400"/>
          </a:p>
        </p:txBody>
      </p:sp>
      <p:sp>
        <p:nvSpPr>
          <p:cNvPr id="39" name="Rectangle 38"/>
          <p:cNvSpPr/>
          <p:nvPr/>
        </p:nvSpPr>
        <p:spPr>
          <a:xfrm>
            <a:off x="1" y="4409683"/>
            <a:ext cx="11349633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400"/>
              <a:t>Thời gian thực hiện = Ngày đến - Ngày đi. Nếu Ngày đến = Ngày đi thì Thời gian thực hiện được tính là 1 ngày</a:t>
            </a:r>
            <a:endParaRPr lang="en-US" sz="2400"/>
          </a:p>
        </p:txBody>
      </p:sp>
      <p:sp>
        <p:nvSpPr>
          <p:cNvPr id="40" name="Rectangle 39"/>
          <p:cNvSpPr/>
          <p:nvPr/>
        </p:nvSpPr>
        <p:spPr>
          <a:xfrm>
            <a:off x="1" y="5506050"/>
            <a:ext cx="1219200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400"/>
              <a:t>Nếu 2 ký tự 3 và 4 của Mã hàng là "PV" thì "Nhà cung cấp" được hiểu là "Phong Vũ". </a:t>
            </a:r>
            <a:endParaRPr lang="en-US" sz="2400" smtClean="0"/>
          </a:p>
          <a:p>
            <a:r>
              <a:rPr lang="vi-VN" sz="2400"/>
              <a:t>Nếu 2 ký tự 3 và 4 của Mã hàng là "KS" thì "Nhà cung cấp" được hiểu là "Kim Sơn". Còn lại là "Ba Sao"</a:t>
            </a:r>
            <a:endParaRPr lang="en-US" sz="2400"/>
          </a:p>
        </p:txBody>
      </p:sp>
      <p:sp>
        <p:nvSpPr>
          <p:cNvPr id="3" name="Rectangle 2"/>
          <p:cNvSpPr/>
          <p:nvPr/>
        </p:nvSpPr>
        <p:spPr>
          <a:xfrm>
            <a:off x="6537853" y="1185585"/>
            <a:ext cx="11256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/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6400" y="2164968"/>
            <a:ext cx="11256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mtClean="0"/>
              <a:t>(2)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92082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 animBg="1"/>
      <p:bldP spid="37" grpId="1" animBg="1"/>
      <p:bldP spid="2" grpId="0" animBg="1"/>
      <p:bldP spid="39" grpId="0" animBg="1"/>
      <p:bldP spid="40" grpId="0" animBg="1"/>
      <p:bldP spid="3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1</a:t>
            </a:r>
            <a:endParaRPr lang="en-US" sz="6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995082"/>
          </a:xfrm>
        </p:spPr>
        <p:txBody>
          <a:bodyPr>
            <a:normAutofit/>
          </a:bodyPr>
          <a:lstStyle/>
          <a:p>
            <a:r>
              <a:rPr lang="en-US" sz="4400" smtClean="0"/>
              <a:t>Câu hỏi: 4</a:t>
            </a:r>
          </a:p>
          <a:p>
            <a:endParaRPr lang="en-US" sz="4400" smtClean="0"/>
          </a:p>
        </p:txBody>
      </p:sp>
    </p:spTree>
    <p:extLst>
      <p:ext uri="{BB962C8B-B14F-4D97-AF65-F5344CB8AC3E}">
        <p14:creationId xmlns:p14="http://schemas.microsoft.com/office/powerpoint/2010/main" val="369993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HÀM ĐIỀU KIỆN (1)</a:t>
            </a:r>
            <a:endParaRPr lang="en-US" sz="5400"/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4514" y="1323958"/>
            <a:ext cx="5036840" cy="63645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Nếu … thì … Còn lại …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14" y="2030319"/>
            <a:ext cx="12177486" cy="9541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Thời gian thực hiện = Ngày đến - Ngày đi. Nếu Ngày đến = Ngày đi thì Thời gian thực hiện được tính là 1 ngày</a:t>
            </a:r>
            <a:endParaRPr lang="en-US" sz="280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051354" y="1309440"/>
            <a:ext cx="7140646" cy="6364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 smtClean="0">
                <a:solidFill>
                  <a:schemeClr val="bg1"/>
                </a:solidFill>
              </a:rPr>
              <a:t>IF(logical_test; value_if_true;value_if_false)</a:t>
            </a:r>
            <a:endParaRPr lang="en-US" sz="4400" cap="none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060834"/>
            <a:ext cx="12177486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4000" smtClean="0">
                <a:solidFill>
                  <a:srgbClr val="000000"/>
                </a:solidFill>
                <a:latin typeface="Calibri" panose="020F0502020204030204" pitchFamily="34" charset="0"/>
              </a:rPr>
              <a:t>Nếu </a:t>
            </a:r>
            <a:r>
              <a:rPr lang="vi-VN" sz="4000">
                <a:solidFill>
                  <a:srgbClr val="000000"/>
                </a:solidFill>
                <a:latin typeface="Calibri" panose="020F0502020204030204" pitchFamily="34" charset="0"/>
              </a:rPr>
              <a:t>Ngày đến = Ngày đi thì </a:t>
            </a:r>
            <a:r>
              <a:rPr lang="vi-VN" sz="4000" smtClean="0">
                <a:solidFill>
                  <a:srgbClr val="000000"/>
                </a:solidFill>
                <a:latin typeface="Calibri" panose="020F0502020204030204" pitchFamily="34" charset="0"/>
              </a:rPr>
              <a:t>1 </a:t>
            </a:r>
            <a:r>
              <a:rPr lang="en-US" sz="4000">
                <a:solidFill>
                  <a:srgbClr val="000000"/>
                </a:solidFill>
                <a:latin typeface="Calibri" panose="020F0502020204030204" pitchFamily="34" charset="0"/>
              </a:rPr>
              <a:t>Còn lại Ngày đến - Ngày đi</a:t>
            </a:r>
            <a:endParaRPr lang="en-US" sz="400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5074540" y="6221549"/>
            <a:ext cx="7102946" cy="6364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4800" cap="none" smtClean="0">
                <a:solidFill>
                  <a:schemeClr val="bg1"/>
                </a:solidFill>
              </a:rPr>
              <a:t>=IF(H3=G3;1;H3-G3)</a:t>
            </a:r>
            <a:endParaRPr lang="en-US" sz="7200" cap="none">
              <a:solidFill>
                <a:schemeClr val="bg1"/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323"/>
            <a:ext cx="5074540" cy="29926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42699" y="4054781"/>
            <a:ext cx="1984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+mj-lt"/>
                <a:ea typeface="+mj-ea"/>
                <a:cs typeface="+mj-cs"/>
              </a:rPr>
              <a:t>logical_test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55243" y="4060782"/>
            <a:ext cx="306103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Ngày đến = Ngày đi </a:t>
            </a:r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5542698" y="4781826"/>
            <a:ext cx="224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+mj-lt"/>
                <a:ea typeface="+mj-ea"/>
                <a:cs typeface="+mj-cs"/>
              </a:rPr>
              <a:t>value_if_true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55243" y="4817432"/>
            <a:ext cx="36740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5570450" y="5481949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+mj-lt"/>
                <a:ea typeface="+mj-ea"/>
                <a:cs typeface="+mj-cs"/>
              </a:rPr>
              <a:t>value_if_false</a:t>
            </a:r>
            <a:endParaRPr lang="en-US" sz="280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72529" y="5474041"/>
            <a:ext cx="306103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Ngày đến </a:t>
            </a:r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vi-VN" sz="280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Ngày đi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341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1" grpId="0" animBg="1"/>
      <p:bldP spid="12" grpId="0" animBg="1"/>
      <p:bldP spid="13" grpId="0" animBg="1"/>
      <p:bldP spid="4" grpId="0"/>
      <p:bldP spid="6" grpId="0" animBg="1"/>
      <p:bldP spid="18" grpId="0"/>
      <p:bldP spid="19" grpId="0" animBg="1"/>
      <p:bldP spid="20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1 Câu hỏi 3.2</a:t>
            </a:r>
            <a:endParaRPr lang="en-US" sz="660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5087" y="1781794"/>
            <a:ext cx="11120065" cy="1760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vi-VN" sz="3200"/>
              <a:t>Cước phí = Số lượng * Đơn giá. Nếu số lượng &lt;= Số lượng quy định thì Cước phí không đổi. </a:t>
            </a:r>
            <a:endParaRPr lang="en-US" sz="3200" smtClean="0"/>
          </a:p>
          <a:p>
            <a:pPr marL="0" indent="0">
              <a:buNone/>
            </a:pPr>
            <a:r>
              <a:rPr lang="vi-VN" sz="3200" smtClean="0"/>
              <a:t>Còn </a:t>
            </a:r>
            <a:r>
              <a:rPr lang="vi-VN" sz="3200"/>
              <a:t>lại tính thêm 10% của cước phí</a:t>
            </a:r>
            <a:endParaRPr lang="en-US" sz="320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6111" y="3605248"/>
            <a:ext cx="6332913" cy="56595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vi-VN" sz="3200"/>
              <a:t>Cước phí </a:t>
            </a:r>
            <a:r>
              <a:rPr lang="en-US" sz="3200" smtClean="0"/>
              <a:t>1 </a:t>
            </a:r>
            <a:r>
              <a:rPr lang="vi-VN" sz="3200" smtClean="0"/>
              <a:t>= </a:t>
            </a:r>
            <a:r>
              <a:rPr lang="vi-VN" sz="3200"/>
              <a:t>Số lượng * Đơn </a:t>
            </a:r>
            <a:r>
              <a:rPr lang="vi-VN" sz="3200" smtClean="0"/>
              <a:t>giá</a:t>
            </a:r>
            <a:endParaRPr lang="en-US" sz="320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111" y="4430474"/>
            <a:ext cx="7717960" cy="6176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vi-VN" sz="3200"/>
              <a:t>Cước phí </a:t>
            </a:r>
            <a:r>
              <a:rPr lang="en-US" sz="3200" smtClean="0"/>
              <a:t>2 </a:t>
            </a:r>
            <a:r>
              <a:rPr lang="vi-VN" sz="3200" smtClean="0"/>
              <a:t>= </a:t>
            </a:r>
            <a:r>
              <a:rPr lang="vi-VN" sz="3200"/>
              <a:t>Số lượng * Đơn </a:t>
            </a:r>
            <a:r>
              <a:rPr lang="vi-VN" sz="3200" smtClean="0"/>
              <a:t>giá</a:t>
            </a:r>
            <a:r>
              <a:rPr lang="en-US" sz="3200" smtClean="0"/>
              <a:t> * 110%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98969" y="3605248"/>
            <a:ext cx="4667207" cy="5659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vi-VN" sz="2800" smtClean="0"/>
              <a:t>Số </a:t>
            </a:r>
            <a:r>
              <a:rPr lang="vi-VN" sz="2800"/>
              <a:t>lượng </a:t>
            </a:r>
            <a:r>
              <a:rPr lang="en-US" sz="2800" smtClean="0"/>
              <a:t>&lt;= </a:t>
            </a:r>
            <a:r>
              <a:rPr lang="vi-VN" sz="2800"/>
              <a:t>Số lượng </a:t>
            </a:r>
            <a:r>
              <a:rPr lang="en-US" sz="2800" smtClean="0"/>
              <a:t>QĐ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6111" y="5231595"/>
            <a:ext cx="11120065" cy="12633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vi-VN" sz="3200" smtClean="0"/>
              <a:t>Nếu </a:t>
            </a:r>
            <a:r>
              <a:rPr lang="vi-VN" sz="3200"/>
              <a:t>số lượng </a:t>
            </a:r>
            <a:r>
              <a:rPr lang="vi-VN" sz="3200" smtClean="0">
                <a:sym typeface="Symbol" panose="05050102010706020507" pitchFamily="18" charset="2"/>
              </a:rPr>
              <a:t></a:t>
            </a:r>
            <a:r>
              <a:rPr lang="vi-VN" sz="3200" smtClean="0"/>
              <a:t> </a:t>
            </a:r>
            <a:r>
              <a:rPr lang="vi-VN" sz="3200"/>
              <a:t>Số lượng quy định </a:t>
            </a:r>
            <a:r>
              <a:rPr lang="vi-VN" sz="3200" smtClean="0"/>
              <a:t>thì</a:t>
            </a:r>
            <a:r>
              <a:rPr lang="en-US" sz="3200" smtClean="0"/>
              <a:t> </a:t>
            </a:r>
            <a:r>
              <a:rPr lang="vi-VN" sz="3200"/>
              <a:t>Số lượng * Đơn giá</a:t>
            </a:r>
            <a:r>
              <a:rPr lang="vi-VN" sz="3200" smtClean="0"/>
              <a:t>. </a:t>
            </a:r>
            <a:endParaRPr lang="en-US" sz="3200" smtClean="0"/>
          </a:p>
          <a:p>
            <a:pPr marL="0" indent="0">
              <a:buNone/>
            </a:pPr>
            <a:r>
              <a:rPr lang="vi-VN" sz="3200" smtClean="0"/>
              <a:t>Còn </a:t>
            </a:r>
            <a:r>
              <a:rPr lang="vi-VN" sz="3200"/>
              <a:t>lại Số lượng * Đơn giá</a:t>
            </a:r>
            <a:r>
              <a:rPr lang="en-US" sz="3200"/>
              <a:t> * 110</a:t>
            </a:r>
            <a:r>
              <a:rPr lang="en-US" sz="3200" smtClean="0"/>
              <a:t>%</a:t>
            </a:r>
            <a:endParaRPr lang="en-US" sz="32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576077" y="4452465"/>
            <a:ext cx="1474758" cy="5956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800" smtClean="0"/>
              <a:t>Còn lại</a:t>
            </a:r>
          </a:p>
        </p:txBody>
      </p:sp>
    </p:spTree>
    <p:extLst>
      <p:ext uri="{BB962C8B-B14F-4D97-AF65-F5344CB8AC3E}">
        <p14:creationId xmlns:p14="http://schemas.microsoft.com/office/powerpoint/2010/main" val="2945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1 Câu hỏi 5.2</a:t>
            </a:r>
            <a:endParaRPr lang="en-US" sz="660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5087" y="1781794"/>
            <a:ext cx="11120065" cy="1760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vi-VN" sz="3200"/>
              <a:t>Nếu thời gian quy định &gt; Thời gian thực hiện thì Thưởng được tính bằng số ngày thừa * 10% Cước phí. </a:t>
            </a:r>
            <a:endParaRPr lang="en-US" sz="3200" smtClean="0"/>
          </a:p>
          <a:p>
            <a:pPr marL="0" indent="0">
              <a:buNone/>
            </a:pPr>
            <a:r>
              <a:rPr lang="vi-VN" sz="3200" smtClean="0"/>
              <a:t>Còn </a:t>
            </a:r>
            <a:r>
              <a:rPr lang="vi-VN" sz="3200"/>
              <a:t>lại thì bằng 0</a:t>
            </a:r>
            <a:endParaRPr lang="en-US" sz="320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6111" y="3605248"/>
            <a:ext cx="7825536" cy="56595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smtClean="0"/>
              <a:t>Thưởng 1</a:t>
            </a:r>
            <a:r>
              <a:rPr lang="vi-VN" sz="3200" smtClean="0"/>
              <a:t>= </a:t>
            </a:r>
            <a:r>
              <a:rPr lang="en-US" sz="3200" smtClean="0"/>
              <a:t>Số ngày thừa *10%</a:t>
            </a:r>
            <a:r>
              <a:rPr lang="vi-VN" sz="3200" smtClean="0"/>
              <a:t>* </a:t>
            </a:r>
            <a:r>
              <a:rPr lang="en-US" sz="3200" smtClean="0"/>
              <a:t>Cước phí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111" y="4430474"/>
            <a:ext cx="2998042" cy="6176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/>
              <a:t>Thưởng </a:t>
            </a:r>
            <a:r>
              <a:rPr lang="en-US" sz="3200" smtClean="0"/>
              <a:t>2 </a:t>
            </a:r>
            <a:r>
              <a:rPr lang="vi-VN" sz="3200" smtClean="0"/>
              <a:t>= </a:t>
            </a:r>
            <a:r>
              <a:rPr lang="en-US" sz="3200" smtClean="0"/>
              <a:t>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84340" y="3605248"/>
            <a:ext cx="2581835" cy="5659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800" smtClean="0"/>
              <a:t>TGQĐ &gt; TGTH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6111" y="5231595"/>
            <a:ext cx="11120065" cy="12633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vi-VN" sz="3200" smtClean="0"/>
              <a:t>Nếu </a:t>
            </a:r>
            <a:r>
              <a:rPr lang="vi-VN" sz="3200"/>
              <a:t>thời gian quy định &gt; Thời gian thực hiện</a:t>
            </a:r>
            <a:r>
              <a:rPr lang="vi-VN" sz="3200" smtClean="0"/>
              <a:t> thì</a:t>
            </a:r>
            <a:r>
              <a:rPr lang="en-US" sz="3200" smtClean="0"/>
              <a:t> (</a:t>
            </a:r>
            <a:r>
              <a:rPr lang="en-US" sz="3200"/>
              <a:t>TGQĐ - TGTH</a:t>
            </a:r>
            <a:r>
              <a:rPr lang="en-US" sz="3200" smtClean="0"/>
              <a:t>) </a:t>
            </a:r>
            <a:r>
              <a:rPr lang="en-US" sz="3200"/>
              <a:t>*10%</a:t>
            </a:r>
            <a:r>
              <a:rPr lang="vi-VN" sz="3200"/>
              <a:t>* </a:t>
            </a:r>
            <a:r>
              <a:rPr lang="en-US" sz="3200"/>
              <a:t>Cước </a:t>
            </a:r>
            <a:r>
              <a:rPr lang="en-US" sz="3200" smtClean="0"/>
              <a:t>phí. </a:t>
            </a:r>
            <a:r>
              <a:rPr lang="vi-VN" sz="3200" smtClean="0"/>
              <a:t>Còn lại</a:t>
            </a:r>
            <a:r>
              <a:rPr lang="en-US" sz="3200" smtClean="0"/>
              <a:t> 0</a:t>
            </a:r>
            <a:endParaRPr lang="en-US" sz="32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70494" y="4439073"/>
            <a:ext cx="5795681" cy="6176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smtClean="0"/>
              <a:t>Số ngày thừa = TGQĐ - TGTH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07122" y="4447955"/>
            <a:ext cx="1488209" cy="6002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800" smtClean="0"/>
              <a:t>Còn lại</a:t>
            </a:r>
          </a:p>
        </p:txBody>
      </p:sp>
    </p:spTree>
    <p:extLst>
      <p:ext uri="{BB962C8B-B14F-4D97-AF65-F5344CB8AC3E}">
        <p14:creationId xmlns:p14="http://schemas.microsoft.com/office/powerpoint/2010/main" val="29564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7022" y="235192"/>
            <a:ext cx="8825658" cy="95576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5400"/>
              <a:t>CÁC HÀM </a:t>
            </a:r>
            <a:r>
              <a:rPr lang="en-US" sz="5400" smtClean="0"/>
              <a:t>CHUỖI </a:t>
            </a:r>
            <a:r>
              <a:rPr lang="en-US" sz="5400"/>
              <a:t>KÝ TỰ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2976" y="1565988"/>
            <a:ext cx="791411" cy="861420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5400" smtClean="0">
                <a:solidFill>
                  <a:srgbClr val="FFFF00"/>
                </a:solidFill>
              </a:rPr>
              <a:t>N</a:t>
            </a:r>
            <a:endParaRPr lang="en-US" sz="5400">
              <a:solidFill>
                <a:srgbClr val="FFFF00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59" y="1500674"/>
            <a:ext cx="2489496" cy="140756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4650845" y="1565988"/>
            <a:ext cx="791411" cy="8614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5400" smtClean="0">
                <a:solidFill>
                  <a:srgbClr val="FFFF00"/>
                </a:solidFill>
              </a:rPr>
              <a:t>T</a:t>
            </a:r>
            <a:endParaRPr lang="en-US" sz="5400">
              <a:solidFill>
                <a:srgbClr val="FFFF00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451777" y="1565988"/>
            <a:ext cx="791411" cy="8614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5400" smtClean="0">
                <a:solidFill>
                  <a:srgbClr val="FFFF00"/>
                </a:solidFill>
              </a:rPr>
              <a:t>-</a:t>
            </a:r>
            <a:endParaRPr lang="en-US" sz="5400">
              <a:solidFill>
                <a:srgbClr val="FFFF0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243188" y="1565988"/>
            <a:ext cx="791411" cy="8614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5400" smtClean="0">
                <a:solidFill>
                  <a:srgbClr val="FFFF00"/>
                </a:solidFill>
              </a:rPr>
              <a:t>q</a:t>
            </a:r>
            <a:endParaRPr lang="en-US" sz="5400">
              <a:solidFill>
                <a:srgbClr val="FFFF0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34599" y="1565988"/>
            <a:ext cx="791411" cy="8614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5400" smtClean="0">
                <a:solidFill>
                  <a:srgbClr val="FFFF00"/>
                </a:solidFill>
              </a:rPr>
              <a:t>N</a:t>
            </a:r>
            <a:endParaRPr lang="en-US" sz="5400">
              <a:solidFill>
                <a:srgbClr val="FFFF00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822468" y="1565988"/>
            <a:ext cx="791411" cy="8614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5400" smtClean="0">
                <a:solidFill>
                  <a:srgbClr val="FFFF00"/>
                </a:solidFill>
              </a:rPr>
              <a:t>-</a:t>
            </a:r>
            <a:endParaRPr lang="en-US" sz="5400">
              <a:solidFill>
                <a:srgbClr val="FFFF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610337" y="1565988"/>
            <a:ext cx="791411" cy="8614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5400" smtClean="0">
                <a:solidFill>
                  <a:srgbClr val="FFFF00"/>
                </a:solidFill>
              </a:rPr>
              <a:t>0</a:t>
            </a:r>
            <a:endParaRPr lang="en-US" sz="5400">
              <a:solidFill>
                <a:srgbClr val="FFFF00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411269" y="1565988"/>
            <a:ext cx="791411" cy="8614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5400" smtClean="0">
                <a:solidFill>
                  <a:srgbClr val="FFFF00"/>
                </a:solidFill>
              </a:rPr>
              <a:t>7</a:t>
            </a:r>
            <a:endParaRPr lang="en-US" sz="5400">
              <a:solidFill>
                <a:srgbClr val="FFFF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46416"/>
              </p:ext>
            </p:extLst>
          </p:nvPr>
        </p:nvGraphicFramePr>
        <p:xfrm>
          <a:off x="3876039" y="2490182"/>
          <a:ext cx="6326640" cy="365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30">
                  <a:extLst>
                    <a:ext uri="{9D8B030D-6E8A-4147-A177-3AD203B41FA5}">
                      <a16:colId xmlns:a16="http://schemas.microsoft.com/office/drawing/2014/main" xmlns="" val="421008191"/>
                    </a:ext>
                  </a:extLst>
                </a:gridCol>
                <a:gridCol w="790830">
                  <a:extLst>
                    <a:ext uri="{9D8B030D-6E8A-4147-A177-3AD203B41FA5}">
                      <a16:colId xmlns:a16="http://schemas.microsoft.com/office/drawing/2014/main" xmlns="" val="389700743"/>
                    </a:ext>
                  </a:extLst>
                </a:gridCol>
                <a:gridCol w="790830">
                  <a:extLst>
                    <a:ext uri="{9D8B030D-6E8A-4147-A177-3AD203B41FA5}">
                      <a16:colId xmlns:a16="http://schemas.microsoft.com/office/drawing/2014/main" xmlns="" val="2610694927"/>
                    </a:ext>
                  </a:extLst>
                </a:gridCol>
                <a:gridCol w="790830">
                  <a:extLst>
                    <a:ext uri="{9D8B030D-6E8A-4147-A177-3AD203B41FA5}">
                      <a16:colId xmlns:a16="http://schemas.microsoft.com/office/drawing/2014/main" xmlns="" val="2569965348"/>
                    </a:ext>
                  </a:extLst>
                </a:gridCol>
                <a:gridCol w="790830">
                  <a:extLst>
                    <a:ext uri="{9D8B030D-6E8A-4147-A177-3AD203B41FA5}">
                      <a16:colId xmlns:a16="http://schemas.microsoft.com/office/drawing/2014/main" xmlns="" val="3019719588"/>
                    </a:ext>
                  </a:extLst>
                </a:gridCol>
                <a:gridCol w="790830">
                  <a:extLst>
                    <a:ext uri="{9D8B030D-6E8A-4147-A177-3AD203B41FA5}">
                      <a16:colId xmlns:a16="http://schemas.microsoft.com/office/drawing/2014/main" xmlns="" val="2108019646"/>
                    </a:ext>
                  </a:extLst>
                </a:gridCol>
                <a:gridCol w="790830">
                  <a:extLst>
                    <a:ext uri="{9D8B030D-6E8A-4147-A177-3AD203B41FA5}">
                      <a16:colId xmlns:a16="http://schemas.microsoft.com/office/drawing/2014/main" xmlns="" val="2909995070"/>
                    </a:ext>
                  </a:extLst>
                </a:gridCol>
                <a:gridCol w="790830">
                  <a:extLst>
                    <a:ext uri="{9D8B030D-6E8A-4147-A177-3AD203B41FA5}">
                      <a16:colId xmlns:a16="http://schemas.microsoft.com/office/drawing/2014/main" xmlns="" val="1554243572"/>
                    </a:ext>
                  </a:extLst>
                </a:gridCol>
              </a:tblGrid>
              <a:tr h="365809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4495546"/>
                  </a:ext>
                </a:extLst>
              </a:tr>
            </a:tbl>
          </a:graphicData>
        </a:graphic>
      </p:graphicFrame>
      <p:sp>
        <p:nvSpPr>
          <p:cNvPr id="13" name="Subtitle 2"/>
          <p:cNvSpPr txBox="1">
            <a:spLocks/>
          </p:cNvSpPr>
          <p:nvPr/>
        </p:nvSpPr>
        <p:spPr>
          <a:xfrm>
            <a:off x="1377023" y="3188125"/>
            <a:ext cx="5036840" cy="89299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LEFT(text;num_char)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363959" y="4314668"/>
            <a:ext cx="5036841" cy="86142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tx1"/>
                </a:solidFill>
              </a:rPr>
              <a:t>RIGHT(text;num_char)</a:t>
            </a:r>
            <a:endParaRPr lang="en-US" sz="5400" cap="none">
              <a:solidFill>
                <a:schemeClr val="tx1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377023" y="5412143"/>
            <a:ext cx="6458510" cy="8614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MID(text;start_num;num_char)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426926" y="3188124"/>
            <a:ext cx="2997407" cy="89048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LEFT(B3;2)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6413863" y="4314667"/>
            <a:ext cx="3023533" cy="86142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RIGHT(B3;2)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7835532" y="5410890"/>
            <a:ext cx="2997407" cy="86204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MID(B3;4;2)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437396" y="3188125"/>
            <a:ext cx="973701" cy="89048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NT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9437396" y="4314667"/>
            <a:ext cx="973701" cy="86142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07</a:t>
            </a:r>
            <a:endParaRPr lang="en-US" sz="5400" cap="none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10832939" y="5410890"/>
            <a:ext cx="973701" cy="86204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600" cap="none" smtClean="0">
                <a:solidFill>
                  <a:schemeClr val="bg1"/>
                </a:solidFill>
              </a:rPr>
              <a:t>QN</a:t>
            </a:r>
            <a:endParaRPr lang="en-US" sz="5400" cap="none">
              <a:solidFill>
                <a:schemeClr val="bg1"/>
              </a:solidFill>
            </a:endParaRPr>
          </a:p>
        </p:txBody>
      </p:sp>
      <p:pic>
        <p:nvPicPr>
          <p:cNvPr id="22" name="Picture 2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726" y="2494585"/>
            <a:ext cx="1693729" cy="42194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95443" y="1565988"/>
            <a:ext cx="6307236" cy="8614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94853" y="1564175"/>
            <a:ext cx="6307236" cy="8614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90497" y="1585945"/>
            <a:ext cx="6307236" cy="8614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94853" y="1584132"/>
            <a:ext cx="6307236" cy="8614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9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12813 -2.22222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7.40741E-7 L -0.13099 -7.40741E-7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1.48148E-6 L -0.3207 -1.48148E-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31967 0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3" grpId="1" animBg="1"/>
      <p:bldP spid="23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43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smtClean="0">
                <a:solidFill>
                  <a:schemeClr val="tx1"/>
                </a:solidFill>
              </a:rPr>
              <a:t>ĐỀ 1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140" y="1310498"/>
            <a:ext cx="7551860" cy="995082"/>
          </a:xfrm>
        </p:spPr>
        <p:txBody>
          <a:bodyPr>
            <a:normAutofit/>
          </a:bodyPr>
          <a:lstStyle/>
          <a:p>
            <a:r>
              <a:rPr lang="en-US" sz="4400" smtClean="0"/>
              <a:t>Câu hỏi: 3.2</a:t>
            </a:r>
          </a:p>
          <a:p>
            <a:endParaRPr lang="en-US" sz="440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41140" y="2168278"/>
            <a:ext cx="7551860" cy="99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 smtClean="0"/>
              <a:t>Câu hỏi: 5.2</a:t>
            </a:r>
          </a:p>
          <a:p>
            <a:endParaRPr lang="en-US" sz="440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6111" y="3055545"/>
            <a:ext cx="9404723" cy="7044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mtClean="0">
                <a:solidFill>
                  <a:schemeClr val="tx1"/>
                </a:solidFill>
              </a:rPr>
              <a:t>ĐỀ 2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41140" y="3797490"/>
            <a:ext cx="7735362" cy="99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/>
              <a:t>Câu hỏi: 3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6111" y="4647249"/>
            <a:ext cx="9404723" cy="7044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mtClean="0">
                <a:solidFill>
                  <a:schemeClr val="tx1"/>
                </a:solidFill>
              </a:rPr>
              <a:t>ĐỀ 3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80791" y="5364890"/>
            <a:ext cx="7735362" cy="99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/>
              <a:t>Câu hỏi: </a:t>
            </a:r>
            <a:r>
              <a:rPr lang="en-US" sz="4400" smtClean="0"/>
              <a:t>1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2928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HÀM ĐIỀU KIỆN (2)</a:t>
            </a:r>
            <a:endParaRPr lang="en-US" sz="5400"/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4513" y="1222360"/>
            <a:ext cx="6879773" cy="63645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200" cap="none">
                <a:solidFill>
                  <a:schemeClr val="bg1"/>
                </a:solidFill>
              </a:rPr>
              <a:t>Nếu … thì … Nếu … thì …Còn lại</a:t>
            </a:r>
            <a:r>
              <a:rPr lang="en-US" sz="3200" cap="none" smtClean="0">
                <a:solidFill>
                  <a:schemeClr val="bg1"/>
                </a:solidFill>
              </a:rPr>
              <a:t>…</a:t>
            </a:r>
            <a:endParaRPr lang="en-US" sz="3200" cap="none">
              <a:solidFill>
                <a:schemeClr val="bg1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0" y="1873619"/>
            <a:ext cx="12177486" cy="6364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cap="none" smtClean="0">
                <a:solidFill>
                  <a:schemeClr val="bg1"/>
                </a:solidFill>
              </a:rPr>
              <a:t>IF(logical_test_1; value_if_true_1; IF(logical_test_2; value_if_true_2;value_if_false_2))</a:t>
            </a:r>
            <a:endParaRPr lang="en-US" sz="4000" cap="none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538321"/>
            <a:ext cx="12177486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2000">
                <a:solidFill>
                  <a:srgbClr val="000000"/>
                </a:solidFill>
                <a:latin typeface="Calibri" panose="020F0502020204030204" pitchFamily="34" charset="0"/>
              </a:rPr>
              <a:t>Nếu 2 ký tự 3 và 4 của Mã hàng là "PV" thì "Nhà cung cấp" được hiểu là "Phong Vũ". </a:t>
            </a:r>
          </a:p>
          <a:p>
            <a:r>
              <a:rPr lang="vi-VN" sz="2000">
                <a:solidFill>
                  <a:srgbClr val="000000"/>
                </a:solidFill>
                <a:latin typeface="Calibri" panose="020F0502020204030204" pitchFamily="34" charset="0"/>
              </a:rPr>
              <a:t>Nếu 2 ký tự 3 và 4 của Mã hàng là "KS" thì "Nhà cung cấp" được hiểu là "Kim Sơn". Còn lại là "Ba Sao"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0" y="6134465"/>
            <a:ext cx="12192000" cy="6364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cap="none" smtClean="0">
                <a:solidFill>
                  <a:schemeClr val="tx1"/>
                </a:solidFill>
              </a:rPr>
              <a:t>IF(MID(A3;3;2</a:t>
            </a:r>
            <a:r>
              <a:rPr lang="en-US" sz="2400" cap="none">
                <a:solidFill>
                  <a:schemeClr val="tx1"/>
                </a:solidFill>
              </a:rPr>
              <a:t>)=“PV”;”Phong Vũ”; </a:t>
            </a:r>
            <a:r>
              <a:rPr lang="en-US" sz="2400" cap="none" smtClean="0">
                <a:solidFill>
                  <a:schemeClr val="tx1"/>
                </a:solidFill>
              </a:rPr>
              <a:t>IF(MID(A3;3;2)=“KS”;”Kim Sơn”;”Ba Sao”))</a:t>
            </a:r>
            <a:endParaRPr lang="en-US" sz="4000" cap="none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0520" y="3256880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+mj-lt"/>
                <a:ea typeface="+mj-ea"/>
                <a:cs typeface="+mj-cs"/>
              </a:rPr>
              <a:t>logical_test_1</a:t>
            </a:r>
            <a:endParaRPr lang="en-US" sz="280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12000" y="3281058"/>
            <a:ext cx="49920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ký tự 3 và 4 của Mã hàng là "PV" </a:t>
            </a:r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4790250" y="3851872"/>
            <a:ext cx="2646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+mj-lt"/>
                <a:ea typeface="+mj-ea"/>
                <a:cs typeface="+mj-cs"/>
              </a:rPr>
              <a:t>value_if_true_1</a:t>
            </a:r>
            <a:endParaRPr lang="en-US" sz="2800"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84516" y="3827691"/>
            <a:ext cx="157209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Phong Vũ</a:t>
            </a:r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4790250" y="5511971"/>
            <a:ext cx="2786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+mj-lt"/>
                <a:ea typeface="+mj-ea"/>
                <a:cs typeface="+mj-cs"/>
              </a:rPr>
              <a:t>value_if_false_2</a:t>
            </a:r>
            <a:endParaRPr lang="en-US" sz="280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90919" y="5495145"/>
            <a:ext cx="115929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Ba Sao</a:t>
            </a:r>
            <a:endParaRPr lang="en-US" sz="280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24"/>
            <a:ext cx="4706007" cy="21815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08504" y="4394526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+mj-lt"/>
                <a:ea typeface="+mj-ea"/>
                <a:cs typeface="+mj-cs"/>
              </a:rPr>
              <a:t>logical_test_2</a:t>
            </a:r>
            <a:endParaRPr lang="en-US" sz="280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99984" y="4389676"/>
            <a:ext cx="49920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ký tự 3 và 4 của Mã hàng là </a:t>
            </a:r>
            <a:r>
              <a:rPr lang="vi-VN" sz="2800" smtClean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KS</a:t>
            </a:r>
            <a:r>
              <a:rPr lang="vi-VN" sz="2800" smtClean="0">
                <a:solidFill>
                  <a:srgbClr val="000000"/>
                </a:solidFill>
                <a:latin typeface="Calibri" panose="020F0502020204030204" pitchFamily="34" charset="0"/>
              </a:rPr>
              <a:t>" </a:t>
            </a:r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4808504" y="4925171"/>
            <a:ext cx="2646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+mj-lt"/>
                <a:ea typeface="+mj-ea"/>
                <a:cs typeface="+mj-cs"/>
              </a:rPr>
              <a:t>value_if_true_2</a:t>
            </a:r>
            <a:endParaRPr lang="en-US" sz="2800"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78709" y="4931462"/>
            <a:ext cx="138371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Kim Sơn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5769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1" grpId="0" animBg="1"/>
      <p:bldP spid="12" grpId="0" animBg="1"/>
      <p:bldP spid="13" grpId="0" animBg="1"/>
      <p:bldP spid="4" grpId="0"/>
      <p:bldP spid="6" grpId="0" animBg="1"/>
      <p:bldP spid="18" grpId="0"/>
      <p:bldP spid="19" grpId="0" animBg="1"/>
      <p:bldP spid="20" grpId="0"/>
      <p:bldP spid="21" grpId="0" animBg="1"/>
      <p:bldP spid="17" grpId="0"/>
      <p:bldP spid="22" grpId="0" animBg="1"/>
      <p:bldP spid="23" grpId="0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5</a:t>
            </a:r>
            <a:endParaRPr lang="en-US" sz="6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62954"/>
            <a:ext cx="8946541" cy="995082"/>
          </a:xfrm>
        </p:spPr>
        <p:txBody>
          <a:bodyPr>
            <a:normAutofit/>
          </a:bodyPr>
          <a:lstStyle/>
          <a:p>
            <a:r>
              <a:rPr lang="en-US" sz="4400" smtClean="0"/>
              <a:t>Câu hỏi: 1</a:t>
            </a:r>
          </a:p>
          <a:p>
            <a:endParaRPr lang="en-US" sz="440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1" y="2556596"/>
            <a:ext cx="9404723" cy="10231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mtClean="0"/>
              <a:t>ĐỀ MẪU 1</a:t>
            </a:r>
            <a:endParaRPr lang="en-US" sz="66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03312" y="3715754"/>
            <a:ext cx="8946541" cy="99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 smtClean="0"/>
              <a:t>Câu hỏi: 2</a:t>
            </a:r>
          </a:p>
          <a:p>
            <a:endParaRPr lang="en-US" sz="440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111" y="4491206"/>
            <a:ext cx="9404723" cy="10231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mtClean="0"/>
              <a:t>ĐỀ MẪU 2</a:t>
            </a:r>
            <a:endParaRPr lang="en-US" sz="660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03312" y="5622290"/>
            <a:ext cx="8946541" cy="99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 smtClean="0"/>
              <a:t>Câu hỏi: 2</a:t>
            </a:r>
          </a:p>
          <a:p>
            <a:endParaRPr lang="en-US" sz="4400" smtClean="0"/>
          </a:p>
        </p:txBody>
      </p:sp>
    </p:spTree>
    <p:extLst>
      <p:ext uri="{BB962C8B-B14F-4D97-AF65-F5344CB8AC3E}">
        <p14:creationId xmlns:p14="http://schemas.microsoft.com/office/powerpoint/2010/main" val="17386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4</a:t>
            </a:r>
            <a:endParaRPr lang="en-US" sz="6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995082"/>
          </a:xfrm>
        </p:spPr>
        <p:txBody>
          <a:bodyPr>
            <a:normAutofit/>
          </a:bodyPr>
          <a:lstStyle/>
          <a:p>
            <a:r>
              <a:rPr lang="en-US" sz="4400" smtClean="0"/>
              <a:t>Câu hỏi: 5</a:t>
            </a:r>
          </a:p>
          <a:p>
            <a:endParaRPr lang="en-US" sz="4400" smtClean="0"/>
          </a:p>
        </p:txBody>
      </p:sp>
    </p:spTree>
    <p:extLst>
      <p:ext uri="{BB962C8B-B14F-4D97-AF65-F5344CB8AC3E}">
        <p14:creationId xmlns:p14="http://schemas.microsoft.com/office/powerpoint/2010/main" val="32964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2"/>
          <p:cNvSpPr txBox="1">
            <a:spLocks/>
          </p:cNvSpPr>
          <p:nvPr/>
        </p:nvSpPr>
        <p:spPr>
          <a:xfrm>
            <a:off x="2252892" y="5035443"/>
            <a:ext cx="9939108" cy="128689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4000" cap="none" smtClean="0">
                <a:solidFill>
                  <a:schemeClr val="bg1"/>
                </a:solidFill>
              </a:rPr>
              <a:t>IF(AND(C3=“Asus”;E3&gt;5);”Giảm giá”;””)</a:t>
            </a:r>
            <a:endParaRPr lang="en-US" sz="6000" cap="none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HÀM LOGIC</a:t>
            </a:r>
            <a:endParaRPr lang="en-US" sz="5400"/>
          </a:p>
        </p:txBody>
      </p:sp>
      <p:sp>
        <p:nvSpPr>
          <p:cNvPr id="25" name="Rectangle 24"/>
          <p:cNvSpPr/>
          <p:nvPr/>
        </p:nvSpPr>
        <p:spPr>
          <a:xfrm>
            <a:off x="0" y="1190958"/>
            <a:ext cx="1217748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Ghi chú </a:t>
            </a:r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là </a:t>
            </a:r>
            <a:r>
              <a:rPr lang="vi-VN" sz="2800" smtClean="0">
                <a:solidFill>
                  <a:srgbClr val="000000"/>
                </a:solidFill>
                <a:latin typeface="Calibri" panose="020F0502020204030204" pitchFamily="34" charset="0"/>
              </a:rPr>
              <a:t>"Giảm </a:t>
            </a:r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giá" cho </a:t>
            </a:r>
            <a:r>
              <a:rPr lang="vi-VN" sz="2800" smtClean="0">
                <a:solidFill>
                  <a:srgbClr val="000000"/>
                </a:solidFill>
                <a:latin typeface="Calibri" panose="020F0502020204030204" pitchFamily="34" charset="0"/>
              </a:rPr>
              <a:t>Hãng </a:t>
            </a:r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là Asus và có số lượng &gt;5. Ngược lại thì bỏ trống</a:t>
            </a:r>
            <a:endParaRPr lang="en-US" sz="280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3206"/>
            <a:ext cx="6211167" cy="255305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4325290"/>
            <a:ext cx="1217748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Nếu Tên h</a:t>
            </a:r>
            <a:r>
              <a:rPr lang="vi-VN" sz="3600" smtClean="0">
                <a:solidFill>
                  <a:srgbClr val="000000"/>
                </a:solidFill>
                <a:latin typeface="Calibri" panose="020F0502020204030204" pitchFamily="34" charset="0"/>
              </a:rPr>
              <a:t>ãng </a:t>
            </a:r>
            <a:r>
              <a:rPr lang="vi-VN" sz="3600">
                <a:solidFill>
                  <a:srgbClr val="000000"/>
                </a:solidFill>
                <a:latin typeface="Calibri" panose="020F0502020204030204" pitchFamily="34" charset="0"/>
              </a:rPr>
              <a:t>là Asus và </a:t>
            </a:r>
            <a:r>
              <a:rPr lang="vi-VN" sz="3600" smtClean="0">
                <a:solidFill>
                  <a:srgbClr val="000000"/>
                </a:solidFill>
                <a:latin typeface="Calibri" panose="020F0502020204030204" pitchFamily="34" charset="0"/>
              </a:rPr>
              <a:t>số </a:t>
            </a:r>
            <a:r>
              <a:rPr lang="vi-VN" sz="3600">
                <a:solidFill>
                  <a:srgbClr val="000000"/>
                </a:solidFill>
                <a:latin typeface="Calibri" panose="020F0502020204030204" pitchFamily="34" charset="0"/>
              </a:rPr>
              <a:t>lượng &gt;</a:t>
            </a:r>
            <a:r>
              <a:rPr lang="vi-VN" sz="3600" smtClean="0">
                <a:solidFill>
                  <a:srgbClr val="000000"/>
                </a:solidFill>
                <a:latin typeface="Calibri" panose="020F0502020204030204" pitchFamily="34" charset="0"/>
              </a:rPr>
              <a:t>5</a:t>
            </a:r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 thì “Giảm giá”</a:t>
            </a:r>
            <a:r>
              <a:rPr lang="vi-VN" sz="360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vi-VN" sz="3600">
                <a:solidFill>
                  <a:srgbClr val="000000"/>
                </a:solidFill>
                <a:latin typeface="Calibri" panose="020F0502020204030204" pitchFamily="34" charset="0"/>
              </a:rPr>
              <a:t>Ngược lại </a:t>
            </a:r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“”</a:t>
            </a:r>
            <a:endParaRPr lang="en-US" sz="3600"/>
          </a:p>
        </p:txBody>
      </p:sp>
      <p:sp>
        <p:nvSpPr>
          <p:cNvPr id="27" name="Rectangle 26"/>
          <p:cNvSpPr/>
          <p:nvPr/>
        </p:nvSpPr>
        <p:spPr>
          <a:xfrm>
            <a:off x="0" y="5000649"/>
            <a:ext cx="220617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VÀ (AND)</a:t>
            </a:r>
            <a:endParaRPr lang="en-US" sz="3600"/>
          </a:p>
        </p:txBody>
      </p:sp>
      <p:sp>
        <p:nvSpPr>
          <p:cNvPr id="28" name="Rectangle 27"/>
          <p:cNvSpPr/>
          <p:nvPr/>
        </p:nvSpPr>
        <p:spPr>
          <a:xfrm>
            <a:off x="0" y="5676008"/>
            <a:ext cx="2206171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HOẶC (OR)</a:t>
            </a:r>
            <a:endParaRPr lang="en-US" sz="3600"/>
          </a:p>
        </p:txBody>
      </p:sp>
      <p:sp>
        <p:nvSpPr>
          <p:cNvPr id="29" name="Rectangle 28"/>
          <p:cNvSpPr/>
          <p:nvPr/>
        </p:nvSpPr>
        <p:spPr>
          <a:xfrm>
            <a:off x="6370013" y="2044540"/>
            <a:ext cx="1984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+mj-lt"/>
                <a:ea typeface="+mj-ea"/>
                <a:cs typeface="+mj-cs"/>
              </a:rPr>
              <a:t>logical_test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782557" y="2050541"/>
            <a:ext cx="328602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Hãng là Asus và SL &gt;5</a:t>
            </a:r>
            <a:endParaRPr lang="en-US" sz="2800"/>
          </a:p>
        </p:txBody>
      </p:sp>
      <p:sp>
        <p:nvSpPr>
          <p:cNvPr id="31" name="Rectangle 30"/>
          <p:cNvSpPr/>
          <p:nvPr/>
        </p:nvSpPr>
        <p:spPr>
          <a:xfrm>
            <a:off x="6370012" y="2771585"/>
            <a:ext cx="224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+mj-lt"/>
                <a:ea typeface="+mj-ea"/>
                <a:cs typeface="+mj-cs"/>
              </a:rPr>
              <a:t>value_if_true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82557" y="2807191"/>
            <a:ext cx="174291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“Giảm giá”</a:t>
            </a:r>
            <a:endParaRPr lang="en-US" sz="2800"/>
          </a:p>
        </p:txBody>
      </p:sp>
      <p:sp>
        <p:nvSpPr>
          <p:cNvPr id="34" name="Rectangle 33"/>
          <p:cNvSpPr/>
          <p:nvPr/>
        </p:nvSpPr>
        <p:spPr>
          <a:xfrm>
            <a:off x="6397764" y="3471708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+mj-lt"/>
                <a:ea typeface="+mj-ea"/>
                <a:cs typeface="+mj-cs"/>
              </a:rPr>
              <a:t>value_if_false</a:t>
            </a:r>
            <a:endParaRPr lang="en-US" sz="2800"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799843" y="3463800"/>
            <a:ext cx="48603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“”</a:t>
            </a:r>
            <a:endParaRPr lang="en-US" sz="2800"/>
          </a:p>
        </p:txBody>
      </p:sp>
      <p:sp>
        <p:nvSpPr>
          <p:cNvPr id="2" name="Rectangle 1"/>
          <p:cNvSpPr/>
          <p:nvPr/>
        </p:nvSpPr>
        <p:spPr>
          <a:xfrm>
            <a:off x="4028823" y="4326232"/>
            <a:ext cx="607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600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endParaRPr lang="en-US" sz="3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8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-0.0388 0.0988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203 0.4375 L 1.875E-6 2.96296E-6 " pathEditMode="relative" rAng="0" ptsTypes="AA">
                                      <p:cBhvr>
                                        <p:cTn id="70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2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13 0.31135 L 1.25E-6 -4.07407E-6 " pathEditMode="relative" rAng="0" ptsTypes="AA">
                                      <p:cBhvr>
                                        <p:cTn id="74" dur="2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19101 0.2233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-0.02813 0.628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3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14701 0.5127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27968 0.4185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5" grpId="0" animBg="1"/>
      <p:bldP spid="26" grpId="0" animBg="1"/>
      <p:bldP spid="27" grpId="0" animBg="1"/>
      <p:bldP spid="28" grpId="0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4" grpId="0"/>
      <p:bldP spid="34" grpId="1"/>
      <p:bldP spid="35" grpId="0" animBg="1"/>
      <p:bldP spid="35" grpId="1" animBg="1"/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2</a:t>
            </a:r>
            <a:endParaRPr lang="en-US" sz="6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995082"/>
          </a:xfrm>
        </p:spPr>
        <p:txBody>
          <a:bodyPr>
            <a:normAutofit/>
          </a:bodyPr>
          <a:lstStyle/>
          <a:p>
            <a:r>
              <a:rPr lang="en-US" sz="4400" smtClean="0"/>
              <a:t>Câu hỏi: 4</a:t>
            </a:r>
          </a:p>
          <a:p>
            <a:endParaRPr lang="en-US" sz="4400" smtClean="0"/>
          </a:p>
        </p:txBody>
      </p:sp>
    </p:spTree>
    <p:extLst>
      <p:ext uri="{BB962C8B-B14F-4D97-AF65-F5344CB8AC3E}">
        <p14:creationId xmlns:p14="http://schemas.microsoft.com/office/powerpoint/2010/main" val="135705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LOOKUP + IF</a:t>
            </a:r>
            <a:endParaRPr lang="en-US" sz="5400"/>
          </a:p>
        </p:txBody>
      </p:sp>
      <p:sp>
        <p:nvSpPr>
          <p:cNvPr id="25" name="Rectangle 24"/>
          <p:cNvSpPr/>
          <p:nvPr/>
        </p:nvSpPr>
        <p:spPr>
          <a:xfrm>
            <a:off x="0" y="1190958"/>
            <a:ext cx="1217748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Giá cước căn cứ vào nơi đến, phương tiện và đối chiếu với Bảng 1</a:t>
            </a:r>
            <a:endParaRPr lang="en-US" sz="2800"/>
          </a:p>
        </p:txBody>
      </p:sp>
      <p:sp>
        <p:nvSpPr>
          <p:cNvPr id="26" name="Rectangle 25"/>
          <p:cNvSpPr/>
          <p:nvPr/>
        </p:nvSpPr>
        <p:spPr>
          <a:xfrm>
            <a:off x="0" y="4325290"/>
            <a:ext cx="1217748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Giá cước căn cứ vào Nơi đến và đối chiếu với Bảng 1</a:t>
            </a:r>
            <a:endParaRPr lang="en-US" sz="3600"/>
          </a:p>
        </p:txBody>
      </p:sp>
      <p:sp>
        <p:nvSpPr>
          <p:cNvPr id="27" name="Rectangle 26"/>
          <p:cNvSpPr/>
          <p:nvPr/>
        </p:nvSpPr>
        <p:spPr>
          <a:xfrm>
            <a:off x="9880848" y="2753488"/>
            <a:ext cx="92669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1900</a:t>
            </a:r>
            <a:endParaRPr lang="en-US" sz="2800"/>
          </a:p>
        </p:txBody>
      </p:sp>
      <p:sp>
        <p:nvSpPr>
          <p:cNvPr id="32" name="Rectangle 31"/>
          <p:cNvSpPr/>
          <p:nvPr/>
        </p:nvSpPr>
        <p:spPr>
          <a:xfrm>
            <a:off x="0" y="3787556"/>
            <a:ext cx="204651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Cột 1</a:t>
            </a:r>
            <a:endParaRPr lang="en-US" sz="2800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0" y="4987059"/>
            <a:ext cx="5921829" cy="4874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 smtClean="0">
                <a:solidFill>
                  <a:schemeClr val="bg1"/>
                </a:solidFill>
              </a:rPr>
              <a:t>=VLOOKUP(C3;$B$14:$D$16;</a:t>
            </a:r>
            <a:r>
              <a:rPr lang="en-US" sz="2800" cap="none" smtClean="0">
                <a:solidFill>
                  <a:srgbClr val="FF0000"/>
                </a:solidFill>
              </a:rPr>
              <a:t>?</a:t>
            </a:r>
            <a:r>
              <a:rPr lang="en-US" sz="2800" cap="none" smtClean="0">
                <a:solidFill>
                  <a:schemeClr val="bg1"/>
                </a:solidFill>
              </a:rPr>
              <a:t>;0)</a:t>
            </a:r>
            <a:endParaRPr lang="en-US" sz="4400" cap="none">
              <a:solidFill>
                <a:schemeClr val="bg1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251"/>
            <a:ext cx="6133726" cy="206481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46514" y="3787556"/>
            <a:ext cx="194491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Cột 2</a:t>
            </a:r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3991429" y="3787556"/>
            <a:ext cx="214229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Cột 3</a:t>
            </a:r>
            <a:endParaRPr lang="en-US" sz="280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48" y="3376174"/>
            <a:ext cx="3695571" cy="35852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880848" y="3330946"/>
            <a:ext cx="92669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1500</a:t>
            </a:r>
            <a:endParaRPr lang="en-US" sz="280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48" y="1755715"/>
            <a:ext cx="3695571" cy="155459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410598" y="5012808"/>
            <a:ext cx="2650369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col_index_num</a:t>
            </a:r>
            <a:endParaRPr lang="en-US" sz="2400"/>
          </a:p>
        </p:txBody>
      </p:sp>
      <p:sp>
        <p:nvSpPr>
          <p:cNvPr id="8" name="Rectangle 7"/>
          <p:cNvSpPr/>
          <p:nvPr/>
        </p:nvSpPr>
        <p:spPr>
          <a:xfrm flipH="1">
            <a:off x="5969353" y="4869902"/>
            <a:ext cx="441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FF0000"/>
                </a:solidFill>
              </a:rPr>
              <a:t>?</a:t>
            </a:r>
            <a:endParaRPr lang="en-US" sz="4000"/>
          </a:p>
        </p:txBody>
      </p:sp>
      <p:sp>
        <p:nvSpPr>
          <p:cNvPr id="24" name="Rectangle 23"/>
          <p:cNvSpPr/>
          <p:nvPr/>
        </p:nvSpPr>
        <p:spPr>
          <a:xfrm>
            <a:off x="9089920" y="5025859"/>
            <a:ext cx="35618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2</a:t>
            </a:r>
            <a:endParaRPr lang="en-US" sz="2400"/>
          </a:p>
        </p:txBody>
      </p:sp>
      <p:sp>
        <p:nvSpPr>
          <p:cNvPr id="33" name="Rectangle 32"/>
          <p:cNvSpPr/>
          <p:nvPr/>
        </p:nvSpPr>
        <p:spPr>
          <a:xfrm>
            <a:off x="9473109" y="5019623"/>
            <a:ext cx="356188" cy="461665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3</a:t>
            </a:r>
            <a:endParaRPr lang="en-US" sz="2400"/>
          </a:p>
        </p:txBody>
      </p:sp>
      <p:sp>
        <p:nvSpPr>
          <p:cNvPr id="37" name="Rectangle 36"/>
          <p:cNvSpPr/>
          <p:nvPr/>
        </p:nvSpPr>
        <p:spPr>
          <a:xfrm>
            <a:off x="-1" y="5550477"/>
            <a:ext cx="7518401" cy="5232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smtClean="0">
                <a:solidFill>
                  <a:srgbClr val="000000"/>
                </a:solidFill>
                <a:latin typeface="Calibri" panose="020F0502020204030204" pitchFamily="34" charset="0"/>
              </a:rPr>
              <a:t>Nếu phương tiện là Máy bay thì Cột 2 Còn lại Cột 3</a:t>
            </a:r>
            <a:endParaRPr lang="en-US" sz="2800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7534026" y="5541762"/>
            <a:ext cx="4643459" cy="53193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3200" cap="none" smtClean="0">
                <a:solidFill>
                  <a:schemeClr val="bg1"/>
                </a:solidFill>
              </a:rPr>
              <a:t>IF(D3=“Máy bay”;2;3)</a:t>
            </a:r>
            <a:endParaRPr lang="en-US" sz="4800" cap="none">
              <a:solidFill>
                <a:schemeClr val="bg1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-1" y="6226760"/>
            <a:ext cx="12177486" cy="4874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 smtClean="0">
                <a:solidFill>
                  <a:schemeClr val="bg1"/>
                </a:solidFill>
              </a:rPr>
              <a:t>=VLOOKUP(C3;$B$14:$D$16;</a:t>
            </a:r>
            <a:r>
              <a:rPr lang="en-US" sz="2800" cap="none">
                <a:solidFill>
                  <a:srgbClr val="FF0000"/>
                </a:solidFill>
              </a:rPr>
              <a:t> IF(D3=“Máy bay”;2;3)</a:t>
            </a:r>
            <a:r>
              <a:rPr lang="en-US" sz="2800" cap="none" smtClean="0">
                <a:solidFill>
                  <a:schemeClr val="bg1"/>
                </a:solidFill>
              </a:rPr>
              <a:t>;0)</a:t>
            </a:r>
            <a:endParaRPr lang="en-US" sz="4400" cap="none">
              <a:solidFill>
                <a:schemeClr val="bg1"/>
              </a:solidFill>
            </a:endParaRPr>
          </a:p>
        </p:txBody>
      </p:sp>
      <p:pic>
        <p:nvPicPr>
          <p:cNvPr id="1026" name="Picture 2" descr="Bảng giờ tàu áp dụng từ ngày 15/9/20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842" y="1714178"/>
            <a:ext cx="344805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6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6" grpId="0" animBg="1"/>
      <p:bldP spid="16" grpId="0" animBg="1"/>
      <p:bldP spid="17" grpId="0" animBg="1"/>
      <p:bldP spid="20" grpId="0" animBg="1"/>
      <p:bldP spid="22" grpId="0" animBg="1"/>
      <p:bldP spid="8" grpId="0"/>
      <p:bldP spid="24" grpId="0" animBg="1"/>
      <p:bldP spid="33" grpId="0" animBg="1"/>
      <p:bldP spid="37" grpId="0" animBg="1"/>
      <p:bldP spid="38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3</a:t>
            </a:r>
            <a:endParaRPr lang="en-US" sz="6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995082"/>
          </a:xfrm>
        </p:spPr>
        <p:txBody>
          <a:bodyPr>
            <a:normAutofit/>
          </a:bodyPr>
          <a:lstStyle/>
          <a:p>
            <a:r>
              <a:rPr lang="en-US" sz="4400" smtClean="0"/>
              <a:t>Câu hỏi: 3</a:t>
            </a:r>
          </a:p>
          <a:p>
            <a:endParaRPr lang="en-US" sz="440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5130" y="3396444"/>
            <a:ext cx="9404723" cy="10231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mtClean="0"/>
              <a:t>ĐỀ 4</a:t>
            </a:r>
            <a:endParaRPr lang="en-US" sz="66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02331" y="4996645"/>
            <a:ext cx="8946541" cy="99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 smtClean="0"/>
              <a:t>Câu hỏi: 3</a:t>
            </a:r>
          </a:p>
          <a:p>
            <a:endParaRPr lang="en-US" sz="4400" smtClean="0"/>
          </a:p>
        </p:txBody>
      </p:sp>
    </p:spTree>
    <p:extLst>
      <p:ext uri="{BB962C8B-B14F-4D97-AF65-F5344CB8AC3E}">
        <p14:creationId xmlns:p14="http://schemas.microsoft.com/office/powerpoint/2010/main" val="418752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LOOKUP + IF</a:t>
            </a:r>
            <a:endParaRPr lang="en-US" sz="540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958"/>
            <a:ext cx="5776686" cy="31491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54578" y="1335314"/>
            <a:ext cx="61051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Đơn giá căn cứ vào Tên hàng và đối chiếu với Bảng 1. Trong </a:t>
            </a:r>
            <a:r>
              <a:rPr lang="en-US" sz="2800" smtClean="0"/>
              <a:t>đó:</a:t>
            </a:r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5986993" y="2330608"/>
            <a:ext cx="55840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Nếu </a:t>
            </a:r>
            <a:r>
              <a:rPr lang="en-US" sz="2800" smtClean="0"/>
              <a:t>ký </a:t>
            </a:r>
            <a:r>
              <a:rPr lang="en-US" sz="2800"/>
              <a:t>tự 5 và 6 của Mã </a:t>
            </a:r>
            <a:r>
              <a:rPr lang="en-US" sz="2800" smtClean="0"/>
              <a:t>hàng là A3 </a:t>
            </a:r>
            <a:r>
              <a:rPr lang="en-US" sz="2800"/>
              <a:t>thì chọn Đơn giá A3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86993" y="3474342"/>
            <a:ext cx="55840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800"/>
              <a:t>Còn lại chọn Đơn giá A4</a:t>
            </a:r>
            <a:endParaRPr lang="en-US" sz="2800"/>
          </a:p>
        </p:txBody>
      </p:sp>
      <p:sp>
        <p:nvSpPr>
          <p:cNvPr id="29" name="Rectangle 28"/>
          <p:cNvSpPr/>
          <p:nvPr/>
        </p:nvSpPr>
        <p:spPr>
          <a:xfrm>
            <a:off x="0" y="4325290"/>
            <a:ext cx="1217748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3600">
                <a:solidFill>
                  <a:srgbClr val="000000"/>
                </a:solidFill>
                <a:latin typeface="Calibri" panose="020F0502020204030204" pitchFamily="34" charset="0"/>
              </a:rPr>
              <a:t>Đơn giá căn cứ vào Tên hàng và đối chiếu với Bảng 1</a:t>
            </a:r>
            <a:endParaRPr lang="en-US" sz="3600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0" y="5074143"/>
            <a:ext cx="5921829" cy="4874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 smtClean="0">
                <a:solidFill>
                  <a:schemeClr val="bg1"/>
                </a:solidFill>
              </a:rPr>
              <a:t>=HLOOKUP(C3;$B$14:$D$16;</a:t>
            </a:r>
            <a:r>
              <a:rPr lang="en-US" sz="2800" cap="none" smtClean="0">
                <a:solidFill>
                  <a:srgbClr val="FF0000"/>
                </a:solidFill>
              </a:rPr>
              <a:t>?</a:t>
            </a:r>
            <a:r>
              <a:rPr lang="en-US" sz="2800" cap="none" smtClean="0">
                <a:solidFill>
                  <a:schemeClr val="bg1"/>
                </a:solidFill>
              </a:rPr>
              <a:t>;0)</a:t>
            </a:r>
            <a:endParaRPr lang="en-US" sz="4400" cap="none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10598" y="5099892"/>
            <a:ext cx="2650369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smtClean="0">
                <a:solidFill>
                  <a:srgbClr val="FFFF00"/>
                </a:solidFill>
              </a:rPr>
              <a:t>row_index_num</a:t>
            </a:r>
            <a:endParaRPr lang="en-US" sz="2400"/>
          </a:p>
        </p:txBody>
      </p:sp>
      <p:sp>
        <p:nvSpPr>
          <p:cNvPr id="34" name="Rectangle 33"/>
          <p:cNvSpPr/>
          <p:nvPr/>
        </p:nvSpPr>
        <p:spPr>
          <a:xfrm flipH="1">
            <a:off x="5969353" y="4956986"/>
            <a:ext cx="441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FF0000"/>
                </a:solidFill>
              </a:rPr>
              <a:t>?</a:t>
            </a:r>
            <a:endParaRPr lang="en-US" sz="4000"/>
          </a:p>
        </p:txBody>
      </p:sp>
      <p:sp>
        <p:nvSpPr>
          <p:cNvPr id="35" name="Rectangle 34"/>
          <p:cNvSpPr/>
          <p:nvPr/>
        </p:nvSpPr>
        <p:spPr>
          <a:xfrm>
            <a:off x="9089920" y="5112943"/>
            <a:ext cx="35618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2</a:t>
            </a:r>
            <a:endParaRPr lang="en-US" sz="2400"/>
          </a:p>
        </p:txBody>
      </p:sp>
      <p:sp>
        <p:nvSpPr>
          <p:cNvPr id="39" name="Rectangle 38"/>
          <p:cNvSpPr/>
          <p:nvPr/>
        </p:nvSpPr>
        <p:spPr>
          <a:xfrm>
            <a:off x="9473109" y="5106707"/>
            <a:ext cx="356188" cy="461665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3</a:t>
            </a:r>
            <a:endParaRPr lang="en-US" sz="2400"/>
          </a:p>
        </p:txBody>
      </p:sp>
      <p:sp>
        <p:nvSpPr>
          <p:cNvPr id="41" name="Rectangle 40"/>
          <p:cNvSpPr/>
          <p:nvPr/>
        </p:nvSpPr>
        <p:spPr>
          <a:xfrm>
            <a:off x="-1" y="5666589"/>
            <a:ext cx="7518401" cy="44627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300">
                <a:solidFill>
                  <a:srgbClr val="000000"/>
                </a:solidFill>
                <a:latin typeface="Calibri" panose="020F0502020204030204" pitchFamily="34" charset="0"/>
              </a:rPr>
              <a:t>Nếu ký tự 5 và 6 của Mã hàng là A3 thì </a:t>
            </a:r>
            <a:r>
              <a:rPr lang="en-US" sz="2300" smtClean="0">
                <a:solidFill>
                  <a:srgbClr val="000000"/>
                </a:solidFill>
                <a:latin typeface="Calibri" panose="020F0502020204030204" pitchFamily="34" charset="0"/>
              </a:rPr>
              <a:t>hàng </a:t>
            </a:r>
            <a:r>
              <a:rPr lang="en-US" sz="2300">
                <a:solidFill>
                  <a:srgbClr val="000000"/>
                </a:solidFill>
                <a:latin typeface="Calibri" panose="020F0502020204030204" pitchFamily="34" charset="0"/>
              </a:rPr>
              <a:t>2 Còn lại </a:t>
            </a:r>
            <a:r>
              <a:rPr lang="en-US" sz="2300" smtClean="0">
                <a:solidFill>
                  <a:srgbClr val="000000"/>
                </a:solidFill>
                <a:latin typeface="Calibri" panose="020F0502020204030204" pitchFamily="34" charset="0"/>
              </a:rPr>
              <a:t>hàng </a:t>
            </a:r>
            <a:r>
              <a:rPr lang="en-US" sz="23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endParaRPr lang="en-US" sz="2300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7534026" y="5657874"/>
            <a:ext cx="4643459" cy="45499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 smtClean="0">
                <a:solidFill>
                  <a:schemeClr val="bg1"/>
                </a:solidFill>
              </a:rPr>
              <a:t>IF(MID(B3;5;2)=“A3”;2;3)</a:t>
            </a:r>
            <a:endParaRPr lang="en-US" sz="4400" cap="none">
              <a:solidFill>
                <a:schemeClr val="bg1"/>
              </a:solidFill>
            </a:endParaRPr>
          </a:p>
        </p:txBody>
      </p:sp>
      <p:sp>
        <p:nvSpPr>
          <p:cNvPr id="43" name="Subtitle 2"/>
          <p:cNvSpPr txBox="1">
            <a:spLocks/>
          </p:cNvSpPr>
          <p:nvPr/>
        </p:nvSpPr>
        <p:spPr>
          <a:xfrm>
            <a:off x="-1" y="6226760"/>
            <a:ext cx="12177486" cy="4874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>
                <a:solidFill>
                  <a:schemeClr val="bg1"/>
                </a:solidFill>
              </a:rPr>
              <a:t>=HLOOKUP(C3;$B$14:$D$16;</a:t>
            </a:r>
            <a:r>
              <a:rPr lang="en-US" sz="2800" cap="none">
                <a:solidFill>
                  <a:srgbClr val="FF0000"/>
                </a:solidFill>
              </a:rPr>
              <a:t> IF(MID(B3;5;2)=“A3”;2;3</a:t>
            </a:r>
            <a:r>
              <a:rPr lang="en-US" sz="2800" cap="none" smtClean="0">
                <a:solidFill>
                  <a:srgbClr val="FF0000"/>
                </a:solidFill>
              </a:rPr>
              <a:t>)</a:t>
            </a:r>
            <a:r>
              <a:rPr lang="en-US" sz="2800" cap="none" smtClean="0">
                <a:solidFill>
                  <a:schemeClr val="bg1"/>
                </a:solidFill>
              </a:rPr>
              <a:t>;0)</a:t>
            </a:r>
            <a:endParaRPr lang="en-US" sz="4400" cap="none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48229" y="3544560"/>
            <a:ext cx="2235200" cy="606065"/>
          </a:xfrm>
          <a:prstGeom prst="rect">
            <a:avLst/>
          </a:prstGeom>
          <a:solidFill>
            <a:schemeClr val="accent1">
              <a:lumMod val="60000"/>
              <a:lumOff val="40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3693735" y="3284715"/>
            <a:ext cx="805693" cy="259845"/>
          </a:xfrm>
          <a:prstGeom prst="wedgeRectCallout">
            <a:avLst>
              <a:gd name="adj1" fmla="val -87172"/>
              <a:gd name="adj2" fmla="val 1183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row 1</a:t>
            </a:r>
            <a:endParaRPr lang="en-US"/>
          </a:p>
        </p:txBody>
      </p:sp>
      <p:sp>
        <p:nvSpPr>
          <p:cNvPr id="44" name="Rectangular Callout 43"/>
          <p:cNvSpPr/>
          <p:nvPr/>
        </p:nvSpPr>
        <p:spPr>
          <a:xfrm>
            <a:off x="3719211" y="3403197"/>
            <a:ext cx="805693" cy="259845"/>
          </a:xfrm>
          <a:prstGeom prst="wedgeRectCallout">
            <a:avLst>
              <a:gd name="adj1" fmla="val -87172"/>
              <a:gd name="adj2" fmla="val 1183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row 2</a:t>
            </a:r>
            <a:endParaRPr lang="en-US"/>
          </a:p>
        </p:txBody>
      </p:sp>
      <p:sp>
        <p:nvSpPr>
          <p:cNvPr id="45" name="Rectangular Callout 44"/>
          <p:cNvSpPr/>
          <p:nvPr/>
        </p:nvSpPr>
        <p:spPr>
          <a:xfrm>
            <a:off x="3704698" y="3651537"/>
            <a:ext cx="805693" cy="259845"/>
          </a:xfrm>
          <a:prstGeom prst="wedgeRectCallout">
            <a:avLst>
              <a:gd name="adj1" fmla="val -87172"/>
              <a:gd name="adj2" fmla="val 1183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row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6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4" grpId="0"/>
      <p:bldP spid="35" grpId="0" animBg="1"/>
      <p:bldP spid="39" grpId="0" animBg="1"/>
      <p:bldP spid="41" grpId="0" animBg="1"/>
      <p:bldP spid="42" grpId="0" animBg="1"/>
      <p:bldP spid="43" grpId="0" animBg="1"/>
      <p:bldP spid="10" grpId="0" animBg="1"/>
      <p:bldP spid="11" grpId="0" animBg="1"/>
      <p:bldP spid="11" grpId="1" animBg="1"/>
      <p:bldP spid="44" grpId="0" animBg="1"/>
      <p:bldP spid="44" grpId="1" animBg="1"/>
      <p:bldP spid="45" grpId="0" animBg="1"/>
      <p:bldP spid="4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LOOKUP + IF</a:t>
            </a:r>
            <a:endParaRPr lang="en-US" sz="5400"/>
          </a:p>
        </p:txBody>
      </p:sp>
      <p:sp>
        <p:nvSpPr>
          <p:cNvPr id="43" name="Subtitle 2"/>
          <p:cNvSpPr txBox="1">
            <a:spLocks/>
          </p:cNvSpPr>
          <p:nvPr/>
        </p:nvSpPr>
        <p:spPr>
          <a:xfrm>
            <a:off x="1953516" y="4844209"/>
            <a:ext cx="8731902" cy="627680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 smtClean="0">
                <a:solidFill>
                  <a:schemeClr val="bg1"/>
                </a:solidFill>
              </a:rPr>
              <a:t>=VLOOKUP(LEFT(A3;1);$A$12:$B$14;2;0)</a:t>
            </a:r>
            <a:endParaRPr lang="en-US" sz="4400" cap="none">
              <a:solidFill>
                <a:schemeClr val="bg1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958"/>
            <a:ext cx="5611008" cy="3639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11008" y="1242998"/>
            <a:ext cx="6276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 Đơn giá căn cứ vào ký tự đầu của Mã hàng và đối chiếu với Bảng 1</a:t>
            </a:r>
          </a:p>
        </p:txBody>
      </p:sp>
      <p:sp>
        <p:nvSpPr>
          <p:cNvPr id="7" name="Rectangle 6"/>
          <p:cNvSpPr/>
          <p:nvPr/>
        </p:nvSpPr>
        <p:spPr>
          <a:xfrm>
            <a:off x="5701104" y="202620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/>
              <a:t>Giảm giá 2% cho những mặt hàng có số lượng &gt;200. Còn lại không giảm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837578836"/>
              </p:ext>
            </p:extLst>
          </p:nvPr>
        </p:nvGraphicFramePr>
        <p:xfrm>
          <a:off x="5789851" y="2778667"/>
          <a:ext cx="5792063" cy="2051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Flowchart: Terminator 12"/>
          <p:cNvSpPr/>
          <p:nvPr/>
        </p:nvSpPr>
        <p:spPr>
          <a:xfrm>
            <a:off x="1" y="4844209"/>
            <a:ext cx="1915886" cy="627680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Bước 1.</a:t>
            </a:r>
            <a:endParaRPr lang="en-US" sz="2800"/>
          </a:p>
        </p:txBody>
      </p:sp>
      <p:sp>
        <p:nvSpPr>
          <p:cNvPr id="26" name="Flowchart: Terminator 25"/>
          <p:cNvSpPr/>
          <p:nvPr/>
        </p:nvSpPr>
        <p:spPr>
          <a:xfrm>
            <a:off x="11503" y="5539043"/>
            <a:ext cx="1915886" cy="627680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Bước 2.</a:t>
            </a:r>
            <a:endParaRPr lang="en-US" sz="2800"/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953515" y="5539043"/>
            <a:ext cx="9437297" cy="627680"/>
          </a:xfrm>
          <a:prstGeom prst="flowChartAlternateProcess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 smtClean="0">
                <a:solidFill>
                  <a:schemeClr val="tx1"/>
                </a:solidFill>
              </a:rPr>
              <a:t>IF(C3&gt;200;98%;100%)</a:t>
            </a:r>
            <a:endParaRPr lang="en-US" sz="4400" cap="none">
              <a:solidFill>
                <a:schemeClr val="tx1"/>
              </a:solidFill>
            </a:endParaRPr>
          </a:p>
        </p:txBody>
      </p:sp>
      <p:sp>
        <p:nvSpPr>
          <p:cNvPr id="32" name="Flowchart: Terminator 31"/>
          <p:cNvSpPr/>
          <p:nvPr/>
        </p:nvSpPr>
        <p:spPr>
          <a:xfrm>
            <a:off x="0" y="6230320"/>
            <a:ext cx="1915886" cy="627680"/>
          </a:xfrm>
          <a:prstGeom prst="flowChartTerminator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Bước 3.</a:t>
            </a:r>
            <a:endParaRPr lang="en-US" sz="2800"/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915886" y="6230320"/>
            <a:ext cx="10276114" cy="627680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cap="none" smtClean="0">
                <a:solidFill>
                  <a:schemeClr val="tx1"/>
                </a:solidFill>
              </a:rPr>
              <a:t>=VLOOKUP(LEFT(A3;1</a:t>
            </a:r>
            <a:r>
              <a:rPr lang="en-US" sz="2400" cap="none">
                <a:solidFill>
                  <a:schemeClr val="tx1"/>
                </a:solidFill>
              </a:rPr>
              <a:t>);$A$12:$B$14;2;0</a:t>
            </a:r>
            <a:r>
              <a:rPr lang="en-US" sz="2400" cap="none" smtClean="0">
                <a:solidFill>
                  <a:schemeClr val="tx1"/>
                </a:solidFill>
              </a:rPr>
              <a:t>)*IF(C3&gt;200;98%;100%)</a:t>
            </a:r>
            <a:endParaRPr lang="en-US" sz="4000" cap="none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67" y="2832426"/>
            <a:ext cx="5385081" cy="38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7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2CF27C0-D774-42DB-914F-7ADA0225D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>
                                            <p:graphicEl>
                                              <a:dgm id="{22CF27C0-D774-42DB-914F-7ADA0225D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graphicEl>
                                              <a:dgm id="{22CF27C0-D774-42DB-914F-7ADA0225D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graphicEl>
                                              <a:dgm id="{22CF27C0-D774-42DB-914F-7ADA0225D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2109862-4D0C-4628-A52A-DFA2C50A0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graphicEl>
                                              <a:dgm id="{B2109862-4D0C-4628-A52A-DFA2C50A0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graphicEl>
                                              <a:dgm id="{B2109862-4D0C-4628-A52A-DFA2C50A0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graphicEl>
                                              <a:dgm id="{B2109862-4D0C-4628-A52A-DFA2C50A0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47F3D1F-B54C-4956-9CDB-66A5933C0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graphicEl>
                                              <a:dgm id="{947F3D1F-B54C-4956-9CDB-66A5933C0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graphicEl>
                                              <a:dgm id="{947F3D1F-B54C-4956-9CDB-66A5933C0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graphicEl>
                                              <a:dgm id="{947F3D1F-B54C-4956-9CDB-66A5933C0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DC0FA7F-A5DE-47A5-AA95-D9CC1CA35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graphicEl>
                                              <a:dgm id="{0DC0FA7F-A5DE-47A5-AA95-D9CC1CA359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graphicEl>
                                              <a:dgm id="{0DC0FA7F-A5DE-47A5-AA95-D9CC1CA35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graphicEl>
                                              <a:dgm id="{0DC0FA7F-A5DE-47A5-AA95-D9CC1CA35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95E0FD4-B30A-496B-86C1-8E4A96950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graphicEl>
                                              <a:dgm id="{495E0FD4-B30A-496B-86C1-8E4A969503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graphicEl>
                                              <a:dgm id="{495E0FD4-B30A-496B-86C1-8E4A96950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graphicEl>
                                              <a:dgm id="{495E0FD4-B30A-496B-86C1-8E4A96950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5849ED6-8ECE-4005-A278-1E8257454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>
                                            <p:graphicEl>
                                              <a:dgm id="{C5849ED6-8ECE-4005-A278-1E82574541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graphicEl>
                                              <a:dgm id="{C5849ED6-8ECE-4005-A278-1E8257454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graphicEl>
                                              <a:dgm id="{C5849ED6-8ECE-4005-A278-1E8257454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BDC89CC-2C89-4D3E-90E5-C65068EA7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graphicEl>
                                              <a:dgm id="{ABDC89CC-2C89-4D3E-90E5-C65068EA7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graphicEl>
                                              <a:dgm id="{ABDC89CC-2C89-4D3E-90E5-C65068EA7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graphicEl>
                                              <a:dgm id="{ABDC89CC-2C89-4D3E-90E5-C65068EA7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Graphic spid="12" grpId="0">
        <p:bldSub>
          <a:bldDgm bld="one"/>
        </p:bldSub>
      </p:bldGraphic>
      <p:bldP spid="13" grpId="0" animBg="1"/>
      <p:bldP spid="26" grpId="0" animBg="1"/>
      <p:bldP spid="27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CÁC HÀM CHUỖI KÝ TỰ</a:t>
            </a:r>
            <a:endParaRPr lang="en-US" sz="5400"/>
          </a:p>
        </p:txBody>
      </p:sp>
      <p:sp>
        <p:nvSpPr>
          <p:cNvPr id="6" name="Rectangle 5"/>
          <p:cNvSpPr/>
          <p:nvPr/>
        </p:nvSpPr>
        <p:spPr>
          <a:xfrm>
            <a:off x="194439" y="6057356"/>
            <a:ext cx="11803122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Số lượng căn cứ vào 2 ký tự cuối của Mã chuyến và định dạng kiểu số (number)</a:t>
            </a:r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9053925" y="2678891"/>
            <a:ext cx="313807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000" smtClean="0">
                <a:solidFill>
                  <a:schemeClr val="tx1"/>
                </a:solidFill>
                <a:latin typeface="Calibri" panose="020F0502020204030204" pitchFamily="34" charset="0"/>
              </a:rPr>
              <a:t>ĐỀ 1. </a:t>
            </a:r>
          </a:p>
          <a:p>
            <a:r>
              <a:rPr lang="en-US" sz="4000" smtClean="0">
                <a:solidFill>
                  <a:schemeClr val="tx1"/>
                </a:solidFill>
                <a:latin typeface="Calibri" panose="020F0502020204030204" pitchFamily="34" charset="0"/>
              </a:rPr>
              <a:t>Câu hỏi 1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54370"/>
            <a:ext cx="9053925" cy="46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31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6600" smtClean="0"/>
              <a:t>ĐỀ MẪU 2</a:t>
            </a:r>
            <a:endParaRPr lang="en-US" sz="6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995082"/>
          </a:xfrm>
        </p:spPr>
        <p:txBody>
          <a:bodyPr>
            <a:normAutofit/>
          </a:bodyPr>
          <a:lstStyle/>
          <a:p>
            <a:r>
              <a:rPr lang="en-US" sz="4400" smtClean="0"/>
              <a:t>Câu hỏi: 4</a:t>
            </a:r>
          </a:p>
          <a:p>
            <a:endParaRPr lang="en-US" sz="4400" smtClean="0"/>
          </a:p>
        </p:txBody>
      </p:sp>
    </p:spTree>
    <p:extLst>
      <p:ext uri="{BB962C8B-B14F-4D97-AF65-F5344CB8AC3E}">
        <p14:creationId xmlns:p14="http://schemas.microsoft.com/office/powerpoint/2010/main" val="6642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LOOKUP + IF</a:t>
            </a:r>
            <a:endParaRPr lang="en-US" sz="5400"/>
          </a:p>
        </p:txBody>
      </p:sp>
      <p:sp>
        <p:nvSpPr>
          <p:cNvPr id="43" name="Subtitle 2"/>
          <p:cNvSpPr txBox="1">
            <a:spLocks/>
          </p:cNvSpPr>
          <p:nvPr/>
        </p:nvSpPr>
        <p:spPr>
          <a:xfrm>
            <a:off x="1953516" y="4790421"/>
            <a:ext cx="8731902" cy="627680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 smtClean="0">
                <a:solidFill>
                  <a:schemeClr val="bg1"/>
                </a:solidFill>
              </a:rPr>
              <a:t>=IF(RIGHT(B3;2)=“TN”;”Trong nước”;</a:t>
            </a:r>
            <a:endParaRPr lang="en-US" sz="4400" cap="non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27089" y="1216104"/>
            <a:ext cx="7264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/>
              <a:t>Hãng sản xuất căn cứ vào 2 ký tự cuối của Mã hãng</a:t>
            </a:r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4927088" y="1719924"/>
            <a:ext cx="7264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/>
              <a:t>Nếu 2 ký tự cuối của Mã hãng là TN thì Trong nước</a:t>
            </a:r>
            <a:endParaRPr lang="en-US" sz="240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07732198"/>
              </p:ext>
            </p:extLst>
          </p:nvPr>
        </p:nvGraphicFramePr>
        <p:xfrm>
          <a:off x="4929243" y="2940020"/>
          <a:ext cx="5792063" cy="1889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Flowchart: Terminator 12"/>
          <p:cNvSpPr/>
          <p:nvPr/>
        </p:nvSpPr>
        <p:spPr>
          <a:xfrm>
            <a:off x="1" y="4790421"/>
            <a:ext cx="1915886" cy="627680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Bước 1.</a:t>
            </a:r>
            <a:endParaRPr lang="en-US" sz="2800"/>
          </a:p>
        </p:txBody>
      </p:sp>
      <p:sp>
        <p:nvSpPr>
          <p:cNvPr id="26" name="Flowchart: Terminator 25"/>
          <p:cNvSpPr/>
          <p:nvPr/>
        </p:nvSpPr>
        <p:spPr>
          <a:xfrm>
            <a:off x="11503" y="5485255"/>
            <a:ext cx="1915886" cy="627680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Bước 2.</a:t>
            </a:r>
            <a:endParaRPr lang="en-US" sz="2800"/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953515" y="5485255"/>
            <a:ext cx="9437297" cy="627680"/>
          </a:xfrm>
          <a:prstGeom prst="flowChartAlternateProcess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800" cap="none" smtClean="0">
                <a:solidFill>
                  <a:schemeClr val="tx1"/>
                </a:solidFill>
              </a:rPr>
              <a:t>VLOOKUP(RIGHT(B3;2);$F$13:$G$17;2;0)</a:t>
            </a:r>
            <a:endParaRPr lang="en-US" sz="4400" cap="none">
              <a:solidFill>
                <a:schemeClr val="tx1"/>
              </a:solidFill>
            </a:endParaRPr>
          </a:p>
        </p:txBody>
      </p:sp>
      <p:sp>
        <p:nvSpPr>
          <p:cNvPr id="32" name="Flowchart: Terminator 31"/>
          <p:cNvSpPr/>
          <p:nvPr/>
        </p:nvSpPr>
        <p:spPr>
          <a:xfrm>
            <a:off x="0" y="6176532"/>
            <a:ext cx="1915886" cy="627680"/>
          </a:xfrm>
          <a:prstGeom prst="flowChartTerminator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Công thức</a:t>
            </a:r>
            <a:endParaRPr lang="en-US" sz="2400"/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915886" y="6176532"/>
            <a:ext cx="10276114" cy="627680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vi-VN" cap="none">
                <a:solidFill>
                  <a:schemeClr val="tx1"/>
                </a:solidFill>
              </a:rPr>
              <a:t>=IF(RIGHT(B3;2)=“TN”;”Trong nước</a:t>
            </a:r>
            <a:r>
              <a:rPr lang="vi-VN" cap="none" smtClean="0">
                <a:solidFill>
                  <a:schemeClr val="tx1"/>
                </a:solidFill>
              </a:rPr>
              <a:t>”;</a:t>
            </a:r>
            <a:r>
              <a:rPr lang="en-US" cap="none" smtClean="0">
                <a:solidFill>
                  <a:schemeClr val="tx1"/>
                </a:solidFill>
              </a:rPr>
              <a:t>VLOOKUP(RIGHT(B3;2);$F$13:$G$17;2;0))</a:t>
            </a:r>
            <a:endParaRPr lang="en-US" sz="3600" cap="none">
              <a:solidFill>
                <a:schemeClr val="tx1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" y="1254555"/>
            <a:ext cx="4915586" cy="34866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927088" y="2188882"/>
            <a:ext cx="7264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Còn </a:t>
            </a:r>
            <a:r>
              <a:rPr lang="en-US" sz="2400" smtClean="0"/>
              <a:t>lại, căn cứ vào 2 ký tự cuối của Mã hãng đối chiếu với Bảng 2</a:t>
            </a:r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53" y="2997873"/>
            <a:ext cx="6316312" cy="370683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19447" y="3502855"/>
            <a:ext cx="3010486" cy="2987517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2CF27C0-D774-42DB-914F-7ADA0225D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graphicEl>
                                              <a:dgm id="{22CF27C0-D774-42DB-914F-7ADA0225D3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graphicEl>
                                              <a:dgm id="{22CF27C0-D774-42DB-914F-7ADA0225D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graphicEl>
                                              <a:dgm id="{22CF27C0-D774-42DB-914F-7ADA0225D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2109862-4D0C-4628-A52A-DFA2C50A0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graphicEl>
                                              <a:dgm id="{B2109862-4D0C-4628-A52A-DFA2C50A0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graphicEl>
                                              <a:dgm id="{B2109862-4D0C-4628-A52A-DFA2C50A0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graphicEl>
                                              <a:dgm id="{B2109862-4D0C-4628-A52A-DFA2C50A0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47F3D1F-B54C-4956-9CDB-66A5933C0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graphicEl>
                                              <a:dgm id="{947F3D1F-B54C-4956-9CDB-66A5933C0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graphicEl>
                                              <a:dgm id="{947F3D1F-B54C-4956-9CDB-66A5933C0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graphicEl>
                                              <a:dgm id="{947F3D1F-B54C-4956-9CDB-66A5933C0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DC0FA7F-A5DE-47A5-AA95-D9CC1CA35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graphicEl>
                                              <a:dgm id="{0DC0FA7F-A5DE-47A5-AA95-D9CC1CA359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graphicEl>
                                              <a:dgm id="{0DC0FA7F-A5DE-47A5-AA95-D9CC1CA35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graphicEl>
                                              <a:dgm id="{0DC0FA7F-A5DE-47A5-AA95-D9CC1CA35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95E0FD4-B30A-496B-86C1-8E4A96950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>
                                            <p:graphicEl>
                                              <a:dgm id="{495E0FD4-B30A-496B-86C1-8E4A969503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graphicEl>
                                              <a:dgm id="{495E0FD4-B30A-496B-86C1-8E4A96950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graphicEl>
                                              <a:dgm id="{495E0FD4-B30A-496B-86C1-8E4A96950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Graphic spid="12" grpId="0" uiExpand="1">
        <p:bldSub>
          <a:bldDgm bld="one"/>
        </p:bldSub>
      </p:bldGraphic>
      <p:bldP spid="13" grpId="0" animBg="1"/>
      <p:bldP spid="26" grpId="0" animBg="1"/>
      <p:bldP spid="27" grpId="0" animBg="1"/>
      <p:bldP spid="32" grpId="0" animBg="1"/>
      <p:bldP spid="33" grpId="0" animBg="1"/>
      <p:bldP spid="3" grpId="0" animBg="1"/>
      <p:bldP spid="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514" y="289493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LOOKUP tương đối</a:t>
            </a:r>
            <a:endParaRPr lang="en-US" sz="540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957"/>
            <a:ext cx="7003820" cy="33944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4514" y="4585446"/>
            <a:ext cx="1217748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Hệ số lương căn cứ vào </a:t>
            </a:r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thời giancông </a:t>
            </a:r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tác và đối chiếu Bảng 1</a:t>
            </a:r>
            <a:endParaRPr lang="en-US" sz="3600"/>
          </a:p>
        </p:txBody>
      </p:sp>
      <p:sp>
        <p:nvSpPr>
          <p:cNvPr id="29" name="Oval 28"/>
          <p:cNvSpPr/>
          <p:nvPr/>
        </p:nvSpPr>
        <p:spPr>
          <a:xfrm>
            <a:off x="14514" y="4585446"/>
            <a:ext cx="2379062" cy="6463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043953" y="4400994"/>
            <a:ext cx="5096435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7085" y="5475967"/>
            <a:ext cx="152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HLOOKUP(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56560" y="6002143"/>
            <a:ext cx="2029439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smtClean="0"/>
              <a:t>=HLOOKUP(</a:t>
            </a:r>
            <a:endParaRPr lang="en-US" sz="2000"/>
          </a:p>
        </p:txBody>
      </p:sp>
      <p:sp>
        <p:nvSpPr>
          <p:cNvPr id="44" name="Oval 43"/>
          <p:cNvSpPr/>
          <p:nvPr/>
        </p:nvSpPr>
        <p:spPr>
          <a:xfrm>
            <a:off x="4450779" y="4612339"/>
            <a:ext cx="3370857" cy="6463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86000" y="6002143"/>
            <a:ext cx="6858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smtClean="0"/>
              <a:t>D2;</a:t>
            </a:r>
            <a:endParaRPr lang="en-US" sz="2000"/>
          </a:p>
        </p:txBody>
      </p:sp>
      <p:sp>
        <p:nvSpPr>
          <p:cNvPr id="46" name="Oval 45"/>
          <p:cNvSpPr/>
          <p:nvPr/>
        </p:nvSpPr>
        <p:spPr>
          <a:xfrm>
            <a:off x="8305435" y="4570757"/>
            <a:ext cx="3146808" cy="6463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77258" y="6003031"/>
            <a:ext cx="2226753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smtClean="0"/>
              <a:t>$B$10:$E$11;</a:t>
            </a:r>
            <a:endParaRPr lang="en-US" sz="2000"/>
          </a:p>
        </p:txBody>
      </p:sp>
      <p:sp>
        <p:nvSpPr>
          <p:cNvPr id="48" name="TextBox 47"/>
          <p:cNvSpPr txBox="1"/>
          <p:nvPr/>
        </p:nvSpPr>
        <p:spPr>
          <a:xfrm>
            <a:off x="5030666" y="6003031"/>
            <a:ext cx="455733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smtClean="0"/>
              <a:t>2;</a:t>
            </a:r>
            <a:endParaRPr lang="en-US" sz="2000"/>
          </a:p>
        </p:txBody>
      </p:sp>
      <p:sp>
        <p:nvSpPr>
          <p:cNvPr id="40" name="Rectangle 39"/>
          <p:cNvSpPr/>
          <p:nvPr/>
        </p:nvSpPr>
        <p:spPr>
          <a:xfrm>
            <a:off x="2205318" y="4034116"/>
            <a:ext cx="4798502" cy="551330"/>
          </a:xfrm>
          <a:prstGeom prst="rect">
            <a:avLst/>
          </a:prstGeom>
          <a:solidFill>
            <a:srgbClr val="FFFF00">
              <a:alpha val="42000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260273" y="5475967"/>
            <a:ext cx="1547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table_array;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26446" y="5475967"/>
            <a:ext cx="2057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FF00"/>
                </a:solidFill>
              </a:rPr>
              <a:t>row_index_num</a:t>
            </a:r>
            <a:r>
              <a:rPr lang="en-US" sz="2000" smtClean="0"/>
              <a:t>;</a:t>
            </a: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631298" y="5475967"/>
            <a:ext cx="2161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[</a:t>
            </a:r>
            <a:r>
              <a:rPr lang="en-US" sz="2000"/>
              <a:t>range_lookup])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90949" y="5475967"/>
            <a:ext cx="176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lookup_value;</a:t>
            </a:r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452780" y="6003031"/>
            <a:ext cx="571501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smtClean="0"/>
              <a:t>1)</a:t>
            </a:r>
            <a:endParaRPr lang="en-US" sz="2000"/>
          </a:p>
        </p:txBody>
      </p:sp>
      <p:pic>
        <p:nvPicPr>
          <p:cNvPr id="2050" name="Picture 2" descr="Ai là triệu phú Đọc câu hỏi cho Android - Tải về AP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4220" y="257111"/>
            <a:ext cx="2968284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8-Point Star 35"/>
          <p:cNvSpPr/>
          <p:nvPr/>
        </p:nvSpPr>
        <p:spPr>
          <a:xfrm>
            <a:off x="4828961" y="3874208"/>
            <a:ext cx="827981" cy="516255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11</a:t>
            </a:r>
            <a:endParaRPr lang="en-US" sz="2400"/>
          </a:p>
        </p:txBody>
      </p:sp>
      <p:sp>
        <p:nvSpPr>
          <p:cNvPr id="35" name="8-Point Star 34"/>
          <p:cNvSpPr/>
          <p:nvPr/>
        </p:nvSpPr>
        <p:spPr>
          <a:xfrm>
            <a:off x="4240297" y="3884739"/>
            <a:ext cx="827981" cy="516255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10</a:t>
            </a:r>
            <a:endParaRPr lang="en-US" sz="2400"/>
          </a:p>
        </p:txBody>
      </p:sp>
      <p:sp>
        <p:nvSpPr>
          <p:cNvPr id="28" name="8-Point Star 27"/>
          <p:cNvSpPr/>
          <p:nvPr/>
        </p:nvSpPr>
        <p:spPr>
          <a:xfrm>
            <a:off x="3421013" y="3874209"/>
            <a:ext cx="552593" cy="516255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8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2736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29" grpId="1" animBg="1"/>
      <p:bldP spid="42" grpId="0" animBg="1"/>
      <p:bldP spid="44" grpId="0" animBg="1"/>
      <p:bldP spid="44" grpId="1" animBg="1"/>
      <p:bldP spid="45" grpId="0" animBg="1"/>
      <p:bldP spid="46" grpId="0" animBg="1"/>
      <p:bldP spid="46" grpId="1" animBg="1"/>
      <p:bldP spid="47" grpId="0" animBg="1"/>
      <p:bldP spid="48" grpId="0" animBg="1"/>
      <p:bldP spid="40" grpId="0" animBg="1"/>
      <p:bldP spid="55" grpId="0" animBg="1"/>
      <p:bldP spid="36" grpId="0" animBg="1"/>
      <p:bldP spid="35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SORT (Sắp xếp bảng tính)</a:t>
            </a:r>
            <a:endParaRPr lang="en-US" sz="540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427"/>
            <a:ext cx="12192000" cy="28880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252705"/>
            <a:ext cx="121920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Sắp xếp bảng tính tăng dần theo Nơi đến. Nếu có cùng nơi đến thì sắp xếp giảm dần theo trọng lượng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534" y="4707744"/>
            <a:ext cx="4654459" cy="2128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446" y="4696535"/>
            <a:ext cx="4655547" cy="2129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46" y="4696535"/>
            <a:ext cx="4655547" cy="21291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446" y="4694183"/>
            <a:ext cx="4655547" cy="2129158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7450438" y="4380587"/>
            <a:ext cx="1018903" cy="65314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9446" y="4693031"/>
            <a:ext cx="4655547" cy="21291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9446" y="4691945"/>
            <a:ext cx="4655547" cy="21291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9446" y="4691945"/>
            <a:ext cx="4655547" cy="2129158"/>
          </a:xfrm>
          <a:prstGeom prst="rect">
            <a:avLst/>
          </a:prstGeom>
        </p:spPr>
      </p:pic>
      <p:sp>
        <p:nvSpPr>
          <p:cNvPr id="43" name="Oval Callout 42"/>
          <p:cNvSpPr/>
          <p:nvPr/>
        </p:nvSpPr>
        <p:spPr>
          <a:xfrm>
            <a:off x="10520849" y="5870813"/>
            <a:ext cx="1018903" cy="65314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</a:t>
            </a:r>
            <a:endParaRPr lang="en-US"/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310"/>
            <a:ext cx="12192000" cy="289926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622176" y="2111188"/>
            <a:ext cx="1309744" cy="210232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656294" y="2105011"/>
            <a:ext cx="3068611" cy="210232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9489" y="1842868"/>
            <a:ext cx="11882511" cy="2370647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2161" y="2105011"/>
            <a:ext cx="11882511" cy="2097295"/>
          </a:xfrm>
          <a:prstGeom prst="rect">
            <a:avLst/>
          </a:prstGeom>
          <a:solidFill>
            <a:srgbClr val="7030A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4" y="4840724"/>
            <a:ext cx="6642186" cy="186935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150224" y="5033730"/>
            <a:ext cx="945776" cy="600588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096000" y="5521933"/>
            <a:ext cx="631880" cy="600588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43" grpId="0" animBg="1"/>
      <p:bldP spid="43" grpId="1" animBg="1"/>
      <p:bldP spid="19" grpId="0" animBg="1"/>
      <p:bldP spid="49" grpId="0" animBg="1"/>
      <p:bldP spid="3" grpId="0" animBg="1"/>
      <p:bldP spid="3" grpId="1" animBg="1"/>
      <p:bldP spid="21" grpId="0" animBg="1"/>
      <p:bldP spid="21" grpId="1" animBg="1"/>
      <p:bldP spid="20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SUMIF (Tổng 1 điều kiện)</a:t>
            </a:r>
            <a:endParaRPr lang="en-US" sz="480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958"/>
            <a:ext cx="8189259" cy="3862858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7750135" y="3212039"/>
            <a:ext cx="2675965" cy="861100"/>
          </a:xfrm>
          <a:prstGeom prst="wedgeRectCallout">
            <a:avLst>
              <a:gd name="adj1" fmla="val -60042"/>
              <a:gd name="adj2" fmla="val 121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Tính tổng cước phí của các Tuyến ở Bảng TK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19540" y="5082489"/>
            <a:ext cx="477246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/>
              <a:t>SUMIF(range;criteria;sum_range)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89259" y="1343769"/>
            <a:ext cx="299312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Range: cột điều kiện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8189259" y="1967676"/>
            <a:ext cx="258275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Criteria: điều kiện</a:t>
            </a:r>
            <a:endParaRPr lang="en-US" sz="2400"/>
          </a:p>
        </p:txBody>
      </p:sp>
      <p:sp>
        <p:nvSpPr>
          <p:cNvPr id="23" name="Rectangle 22"/>
          <p:cNvSpPr/>
          <p:nvPr/>
        </p:nvSpPr>
        <p:spPr>
          <a:xfrm>
            <a:off x="8189259" y="2591253"/>
            <a:ext cx="304282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Sum_range: cột tổng</a:t>
            </a:r>
            <a:endParaRPr lang="en-US" sz="2400"/>
          </a:p>
        </p:txBody>
      </p:sp>
      <p:sp>
        <p:nvSpPr>
          <p:cNvPr id="24" name="Rectangle 23"/>
          <p:cNvSpPr/>
          <p:nvPr/>
        </p:nvSpPr>
        <p:spPr>
          <a:xfrm>
            <a:off x="0" y="5660713"/>
            <a:ext cx="2044149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=SUMIF(</a:t>
            </a:r>
            <a:endParaRPr lang="en-US" sz="3600"/>
          </a:p>
        </p:txBody>
      </p:sp>
      <p:sp>
        <p:nvSpPr>
          <p:cNvPr id="16" name="Rectangle 15"/>
          <p:cNvSpPr/>
          <p:nvPr/>
        </p:nvSpPr>
        <p:spPr>
          <a:xfrm>
            <a:off x="2407024" y="1680882"/>
            <a:ext cx="1317811" cy="16943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050480" y="5660712"/>
            <a:ext cx="2646878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$D$3:$D$9;</a:t>
            </a:r>
            <a:endParaRPr lang="en-US" sz="3600"/>
          </a:p>
        </p:txBody>
      </p:sp>
      <p:sp>
        <p:nvSpPr>
          <p:cNvPr id="27" name="Rectangle 26"/>
          <p:cNvSpPr/>
          <p:nvPr/>
        </p:nvSpPr>
        <p:spPr>
          <a:xfrm>
            <a:off x="4697358" y="5660712"/>
            <a:ext cx="1184940" cy="64633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G13;</a:t>
            </a:r>
            <a:endParaRPr lang="en-US" sz="3600"/>
          </a:p>
        </p:txBody>
      </p:sp>
      <p:sp>
        <p:nvSpPr>
          <p:cNvPr id="28" name="Rectangle 27"/>
          <p:cNvSpPr/>
          <p:nvPr/>
        </p:nvSpPr>
        <p:spPr>
          <a:xfrm>
            <a:off x="5849471" y="4073139"/>
            <a:ext cx="1183341" cy="2433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82298" y="5660712"/>
            <a:ext cx="2569934" cy="64633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$F$3:$F$9</a:t>
            </a:r>
            <a:r>
              <a:rPr lang="en-US" sz="3600" smtClean="0">
                <a:solidFill>
                  <a:schemeClr val="tx1"/>
                </a:solidFill>
              </a:rPr>
              <a:t>)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7808" y="1647178"/>
            <a:ext cx="771663" cy="169433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5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1" grpId="0" animBg="1"/>
      <p:bldP spid="22" grpId="0" animBg="1"/>
      <p:bldP spid="23" grpId="0" animBg="1"/>
      <p:bldP spid="24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" y="1158568"/>
            <a:ext cx="10650436" cy="45345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COUNTIF(Tổng 1 điều kiện)</a:t>
            </a:r>
            <a:endParaRPr lang="en-US" sz="4800"/>
          </a:p>
        </p:txBody>
      </p:sp>
      <p:sp>
        <p:nvSpPr>
          <p:cNvPr id="3" name="Rectangular Callout 2"/>
          <p:cNvSpPr/>
          <p:nvPr/>
        </p:nvSpPr>
        <p:spPr>
          <a:xfrm>
            <a:off x="7750135" y="3212039"/>
            <a:ext cx="2675965" cy="861100"/>
          </a:xfrm>
          <a:prstGeom prst="wedgeRectCallout">
            <a:avLst>
              <a:gd name="adj1" fmla="val 37500"/>
              <a:gd name="adj2" fmla="val 135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Tính tổng các chuyến ở Bảng TK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70666" y="5900186"/>
            <a:ext cx="355578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COUNTF(range;criteria)</a:t>
            </a:r>
            <a:endParaRPr lang="en-US" sz="2400"/>
          </a:p>
        </p:txBody>
      </p:sp>
      <p:sp>
        <p:nvSpPr>
          <p:cNvPr id="21" name="Rectangle 20"/>
          <p:cNvSpPr/>
          <p:nvPr/>
        </p:nvSpPr>
        <p:spPr>
          <a:xfrm>
            <a:off x="9043690" y="1425055"/>
            <a:ext cx="299312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Range: cột điều kiện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9043690" y="1966421"/>
            <a:ext cx="258275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Criteria: điều kiện</a:t>
            </a:r>
            <a:endParaRPr lang="en-US" sz="2400"/>
          </a:p>
        </p:txBody>
      </p:sp>
      <p:sp>
        <p:nvSpPr>
          <p:cNvPr id="24" name="Rectangle 23"/>
          <p:cNvSpPr/>
          <p:nvPr/>
        </p:nvSpPr>
        <p:spPr>
          <a:xfrm>
            <a:off x="211020" y="5857663"/>
            <a:ext cx="2659702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=COUNTIF(</a:t>
            </a:r>
            <a:endParaRPr lang="en-US" sz="3600"/>
          </a:p>
        </p:txBody>
      </p:sp>
      <p:sp>
        <p:nvSpPr>
          <p:cNvPr id="16" name="Rectangle 15"/>
          <p:cNvSpPr/>
          <p:nvPr/>
        </p:nvSpPr>
        <p:spPr>
          <a:xfrm>
            <a:off x="2796466" y="1994557"/>
            <a:ext cx="1437909" cy="185999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52347" y="5857662"/>
            <a:ext cx="2646878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$D$3:$D$9;</a:t>
            </a:r>
            <a:endParaRPr lang="en-US" sz="3600"/>
          </a:p>
        </p:txBody>
      </p:sp>
      <p:sp>
        <p:nvSpPr>
          <p:cNvPr id="27" name="Rectangle 26"/>
          <p:cNvSpPr/>
          <p:nvPr/>
        </p:nvSpPr>
        <p:spPr>
          <a:xfrm>
            <a:off x="5499225" y="5857662"/>
            <a:ext cx="1210588" cy="64633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G13</a:t>
            </a:r>
            <a:r>
              <a:rPr lang="en-US" sz="3600" smtClean="0">
                <a:solidFill>
                  <a:schemeClr val="tx1"/>
                </a:solidFill>
              </a:rPr>
              <a:t>)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98097" y="4653199"/>
            <a:ext cx="1251676" cy="3433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8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1" grpId="0" animBg="1"/>
      <p:bldP spid="22" grpId="0" animBg="1"/>
      <p:bldP spid="24" grpId="0" animBg="1"/>
      <p:bldP spid="16" grpId="0" animBg="1"/>
      <p:bldP spid="26" grpId="0" animBg="1"/>
      <p:bldP spid="27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" y="1190958"/>
            <a:ext cx="7026423" cy="412663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SUMIF (Tổng 1 điều kiện)</a:t>
            </a:r>
            <a:endParaRPr lang="en-US" sz="4800"/>
          </a:p>
        </p:txBody>
      </p:sp>
      <p:sp>
        <p:nvSpPr>
          <p:cNvPr id="3" name="Rectangular Callout 2"/>
          <p:cNvSpPr/>
          <p:nvPr/>
        </p:nvSpPr>
        <p:spPr>
          <a:xfrm>
            <a:off x="7056417" y="3696959"/>
            <a:ext cx="2675965" cy="861100"/>
          </a:xfrm>
          <a:prstGeom prst="wedgeRectCallout">
            <a:avLst>
              <a:gd name="adj1" fmla="val -60042"/>
              <a:gd name="adj2" fmla="val 121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Tính tổng số lượng các loại hàng đã bán trước 25/09/2020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19540" y="5082489"/>
            <a:ext cx="477246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/>
              <a:t>SUMIF(range;criteria;sum_range)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89259" y="1343769"/>
            <a:ext cx="299312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Range: cột điều kiện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8189259" y="1967676"/>
            <a:ext cx="258275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Criteria: điều kiện</a:t>
            </a:r>
            <a:endParaRPr lang="en-US" sz="2400"/>
          </a:p>
        </p:txBody>
      </p:sp>
      <p:sp>
        <p:nvSpPr>
          <p:cNvPr id="23" name="Rectangle 22"/>
          <p:cNvSpPr/>
          <p:nvPr/>
        </p:nvSpPr>
        <p:spPr>
          <a:xfrm>
            <a:off x="8189259" y="2591253"/>
            <a:ext cx="304282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Sum_range: cột tổng</a:t>
            </a:r>
            <a:endParaRPr lang="en-US" sz="2400"/>
          </a:p>
        </p:txBody>
      </p:sp>
      <p:sp>
        <p:nvSpPr>
          <p:cNvPr id="24" name="Rectangle 23"/>
          <p:cNvSpPr/>
          <p:nvPr/>
        </p:nvSpPr>
        <p:spPr>
          <a:xfrm>
            <a:off x="0" y="5660713"/>
            <a:ext cx="2044149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=SUMIF(</a:t>
            </a:r>
            <a:endParaRPr lang="en-US" sz="3600"/>
          </a:p>
        </p:txBody>
      </p:sp>
      <p:sp>
        <p:nvSpPr>
          <p:cNvPr id="16" name="Rectangle 15"/>
          <p:cNvSpPr/>
          <p:nvPr/>
        </p:nvSpPr>
        <p:spPr>
          <a:xfrm>
            <a:off x="5967364" y="1967676"/>
            <a:ext cx="1065448" cy="16943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050480" y="5660712"/>
            <a:ext cx="2646878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$D$3:$D$9;</a:t>
            </a:r>
            <a:endParaRPr lang="en-US" sz="3600"/>
          </a:p>
        </p:txBody>
      </p:sp>
      <p:sp>
        <p:nvSpPr>
          <p:cNvPr id="27" name="Rectangle 26"/>
          <p:cNvSpPr/>
          <p:nvPr/>
        </p:nvSpPr>
        <p:spPr>
          <a:xfrm>
            <a:off x="4697358" y="5660712"/>
            <a:ext cx="3198311" cy="646331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“&lt;25/09/2020”;</a:t>
            </a:r>
            <a:endParaRPr lang="en-US" sz="3600"/>
          </a:p>
        </p:txBody>
      </p:sp>
      <p:sp>
        <p:nvSpPr>
          <p:cNvPr id="28" name="Rectangle 27"/>
          <p:cNvSpPr/>
          <p:nvPr/>
        </p:nvSpPr>
        <p:spPr>
          <a:xfrm>
            <a:off x="3375213" y="5082489"/>
            <a:ext cx="1961706" cy="2350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91931" y="5660711"/>
            <a:ext cx="2569934" cy="64633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$F$3:$F$9</a:t>
            </a:r>
            <a:r>
              <a:rPr lang="en-US" sz="3600" smtClean="0">
                <a:solidFill>
                  <a:schemeClr val="tx1"/>
                </a:solidFill>
              </a:rPr>
              <a:t>)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56095" y="1974920"/>
            <a:ext cx="911268" cy="169433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9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3" grpId="0" animBg="1"/>
      <p:bldP spid="24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SUMIFS (Tổng nhiều điều kiện)</a:t>
            </a:r>
            <a:endParaRPr lang="en-US" sz="480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69272"/>
            <a:ext cx="8027893" cy="3469545"/>
          </a:xfrm>
          <a:prstGeom prst="rect">
            <a:avLst/>
          </a:prstGeom>
        </p:spPr>
      </p:pic>
      <p:sp>
        <p:nvSpPr>
          <p:cNvPr id="17" name="Rectangular Callout 16"/>
          <p:cNvSpPr/>
          <p:nvPr/>
        </p:nvSpPr>
        <p:spPr>
          <a:xfrm>
            <a:off x="7667908" y="2999826"/>
            <a:ext cx="2675965" cy="861100"/>
          </a:xfrm>
          <a:prstGeom prst="wedgeRectCallout">
            <a:avLst>
              <a:gd name="adj1" fmla="val -60042"/>
              <a:gd name="adj2" fmla="val 121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Tính tổng cước phí Chuyển nhanh và đi Mỹ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59098" y="4686161"/>
            <a:ext cx="1013290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SUMIFS(sum_range;criteria_range1;criteria1;criteria_range2;criteria2;….)</a:t>
            </a:r>
            <a:endParaRPr lang="en-US" sz="2400"/>
          </a:p>
        </p:txBody>
      </p:sp>
      <p:sp>
        <p:nvSpPr>
          <p:cNvPr id="19" name="Rectangle 18"/>
          <p:cNvSpPr/>
          <p:nvPr/>
        </p:nvSpPr>
        <p:spPr>
          <a:xfrm>
            <a:off x="8027894" y="1692142"/>
            <a:ext cx="3676006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smtClean="0"/>
              <a:t>Criteria_range1: cột điều kiện1</a:t>
            </a:r>
            <a:endParaRPr lang="en-US" sz="2000"/>
          </a:p>
        </p:txBody>
      </p:sp>
      <p:sp>
        <p:nvSpPr>
          <p:cNvPr id="20" name="Rectangle 19"/>
          <p:cNvSpPr/>
          <p:nvPr/>
        </p:nvSpPr>
        <p:spPr>
          <a:xfrm>
            <a:off x="8037649" y="2139596"/>
            <a:ext cx="246574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smtClean="0"/>
              <a:t>Criteria1: điều kiện1</a:t>
            </a:r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8027894" y="1255941"/>
            <a:ext cx="25619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smtClean="0"/>
              <a:t>Sum_range: cột tổng</a:t>
            </a:r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8027894" y="2569092"/>
            <a:ext cx="3676006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smtClean="0"/>
              <a:t>Criteria_range2: cột điều kiện2</a:t>
            </a:r>
            <a:endParaRPr lang="en-US" sz="2000"/>
          </a:p>
        </p:txBody>
      </p:sp>
      <p:sp>
        <p:nvSpPr>
          <p:cNvPr id="32" name="Rectangle 31"/>
          <p:cNvSpPr/>
          <p:nvPr/>
        </p:nvSpPr>
        <p:spPr>
          <a:xfrm>
            <a:off x="8037649" y="3016546"/>
            <a:ext cx="246574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smtClean="0"/>
              <a:t>Criteria2: điều kiện2</a:t>
            </a:r>
            <a:endParaRPr lang="en-US" sz="2000"/>
          </a:p>
        </p:txBody>
      </p:sp>
      <p:sp>
        <p:nvSpPr>
          <p:cNvPr id="36" name="Rectangle 35"/>
          <p:cNvSpPr/>
          <p:nvPr/>
        </p:nvSpPr>
        <p:spPr>
          <a:xfrm>
            <a:off x="0" y="5665131"/>
            <a:ext cx="1628972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=SUMIFS(</a:t>
            </a:r>
            <a:endParaRPr lang="en-US" sz="2400"/>
          </a:p>
        </p:txBody>
      </p:sp>
      <p:sp>
        <p:nvSpPr>
          <p:cNvPr id="37" name="Rectangle 36"/>
          <p:cNvSpPr/>
          <p:nvPr/>
        </p:nvSpPr>
        <p:spPr>
          <a:xfrm>
            <a:off x="3675348" y="5665131"/>
            <a:ext cx="1965603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$E$3:$E$10;</a:t>
            </a:r>
            <a:endParaRPr lang="en-US" sz="2400"/>
          </a:p>
        </p:txBody>
      </p:sp>
      <p:sp>
        <p:nvSpPr>
          <p:cNvPr id="38" name="Rectangle 37"/>
          <p:cNvSpPr/>
          <p:nvPr/>
        </p:nvSpPr>
        <p:spPr>
          <a:xfrm>
            <a:off x="8137274" y="5665130"/>
            <a:ext cx="2000869" cy="46166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$C$3:$C$10;</a:t>
            </a:r>
            <a:endParaRPr lang="en-US" sz="2400"/>
          </a:p>
        </p:txBody>
      </p:sp>
      <p:sp>
        <p:nvSpPr>
          <p:cNvPr id="39" name="Rectangle 38"/>
          <p:cNvSpPr/>
          <p:nvPr/>
        </p:nvSpPr>
        <p:spPr>
          <a:xfrm>
            <a:off x="1628972" y="5665131"/>
            <a:ext cx="2032929" cy="461665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$G$3:$G$10;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924973" y="1757177"/>
            <a:ext cx="771663" cy="176595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208626" y="1757176"/>
            <a:ext cx="1154427" cy="176595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" y="1770513"/>
            <a:ext cx="1062318" cy="175261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54398" y="5665131"/>
            <a:ext cx="2480166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“Chuyển nhanh”;</a:t>
            </a:r>
            <a:endParaRPr lang="en-US" sz="2400"/>
          </a:p>
        </p:txBody>
      </p:sp>
      <p:sp>
        <p:nvSpPr>
          <p:cNvPr id="44" name="Rectangle 43"/>
          <p:cNvSpPr/>
          <p:nvPr/>
        </p:nvSpPr>
        <p:spPr>
          <a:xfrm>
            <a:off x="10150790" y="5665129"/>
            <a:ext cx="902811" cy="46166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“Mỹ”</a:t>
            </a:r>
            <a:r>
              <a:rPr lang="en-US" sz="2400" smtClean="0">
                <a:solidFill>
                  <a:schemeClr val="tx1"/>
                </a:solidFill>
              </a:rPr>
              <a:t>)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6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5" grpId="0" animBg="1"/>
      <p:bldP spid="31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CHART (vẽ đồ thị)</a:t>
            </a:r>
            <a:endParaRPr lang="en-US" sz="480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" y="1347713"/>
            <a:ext cx="3063038" cy="189187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4514" y="3239589"/>
            <a:ext cx="1217748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Vẽ đồ thị % thể hiện sự khác nhau tổng cước phí ở Bảng TK</a:t>
            </a:r>
            <a:endParaRPr lang="en-US" sz="3600"/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881311687"/>
              </p:ext>
            </p:extLst>
          </p:nvPr>
        </p:nvGraphicFramePr>
        <p:xfrm>
          <a:off x="81441" y="4107148"/>
          <a:ext cx="3063038" cy="118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81441" y="1653988"/>
            <a:ext cx="3063038" cy="158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41" y="4262718"/>
            <a:ext cx="2628900" cy="13716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>
            <a:off x="2864224" y="4733365"/>
            <a:ext cx="280255" cy="457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362" y="3976968"/>
            <a:ext cx="1613647" cy="242719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298362" y="4908176"/>
            <a:ext cx="534050" cy="48409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8091" y="3915503"/>
            <a:ext cx="4584589" cy="2755631"/>
          </a:xfrm>
          <a:prstGeom prst="rect">
            <a:avLst/>
          </a:prstGeom>
        </p:spPr>
      </p:pic>
      <p:sp>
        <p:nvSpPr>
          <p:cNvPr id="24" name="Striped Right Arrow 23"/>
          <p:cNvSpPr/>
          <p:nvPr/>
        </p:nvSpPr>
        <p:spPr>
          <a:xfrm>
            <a:off x="5219775" y="4719918"/>
            <a:ext cx="280255" cy="457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7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18FDE90-0085-0000-9918-4D27FD7F0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graphicEl>
                                              <a:dgm id="{D18FDE90-0085-0000-9918-4D27FD7F00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Graphic spid="23" grpId="0">
        <p:bldSub>
          <a:bldDgm bld="one"/>
        </p:bldSub>
      </p:bldGraphic>
      <p:bldP spid="10" grpId="0" animBg="1"/>
      <p:bldP spid="8" grpId="0" animBg="1"/>
      <p:bldP spid="12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FILTER (Lọc dữ liệu)</a:t>
            </a:r>
            <a:endParaRPr lang="en-US" sz="480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0958"/>
            <a:ext cx="10202680" cy="238158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4515" y="3676602"/>
            <a:ext cx="1217748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Lọc ra danh sách các Lộ trình là Quảng Nam sang bảng mới</a:t>
            </a:r>
            <a:endParaRPr lang="en-US" sz="3600"/>
          </a:p>
        </p:txBody>
      </p:sp>
      <p:sp>
        <p:nvSpPr>
          <p:cNvPr id="9" name="Oval Callout 8"/>
          <p:cNvSpPr/>
          <p:nvPr/>
        </p:nvSpPr>
        <p:spPr>
          <a:xfrm>
            <a:off x="2554940" y="1190958"/>
            <a:ext cx="3052483" cy="597501"/>
          </a:xfrm>
          <a:prstGeom prst="wedgeEllipseCallout">
            <a:avLst>
              <a:gd name="adj1" fmla="val -42262"/>
              <a:gd name="adj2" fmla="val 60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R_Click lên ô </a:t>
            </a:r>
            <a:br>
              <a:rPr lang="en-US" smtClean="0"/>
            </a:br>
            <a:r>
              <a:rPr lang="en-US" smtClean="0"/>
              <a:t>LỘ TRÌNH </a:t>
            </a:r>
            <a:r>
              <a:rPr lang="en-US" smtClean="0">
                <a:sym typeface="Wingdings" panose="05000000000000000000" pitchFamily="2" charset="2"/>
              </a:rPr>
              <a:t> Copy</a:t>
            </a:r>
            <a:endParaRPr lang="en-US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87" y="1190958"/>
            <a:ext cx="1358213" cy="745420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566" y="1689952"/>
            <a:ext cx="1362133" cy="246426"/>
          </a:xfrm>
          <a:prstGeom prst="rect">
            <a:avLst/>
          </a:prstGeom>
        </p:spPr>
      </p:pic>
      <p:sp>
        <p:nvSpPr>
          <p:cNvPr id="24" name="Oval Callout 23"/>
          <p:cNvSpPr/>
          <p:nvPr/>
        </p:nvSpPr>
        <p:spPr>
          <a:xfrm>
            <a:off x="7150197" y="1065557"/>
            <a:ext cx="3052483" cy="597501"/>
          </a:xfrm>
          <a:prstGeom prst="wedgeEllipseCallout">
            <a:avLst>
              <a:gd name="adj1" fmla="val 60381"/>
              <a:gd name="adj2" fmla="val 715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R_Click lên ô </a:t>
            </a:r>
            <a:br>
              <a:rPr lang="en-US" smtClean="0"/>
            </a:br>
            <a:r>
              <a:rPr lang="en-US" smtClean="0"/>
              <a:t>M2</a:t>
            </a:r>
            <a:r>
              <a:rPr lang="en-US" smtClean="0">
                <a:sym typeface="Wingdings" panose="05000000000000000000" pitchFamily="2" charset="2"/>
              </a:rPr>
              <a:t> Paste 123</a:t>
            </a:r>
            <a:endParaRPr lang="en-US"/>
          </a:p>
        </p:txBody>
      </p:sp>
      <p:sp>
        <p:nvSpPr>
          <p:cNvPr id="25" name="Oval Callout 24"/>
          <p:cNvSpPr/>
          <p:nvPr/>
        </p:nvSpPr>
        <p:spPr>
          <a:xfrm>
            <a:off x="2357717" y="1812876"/>
            <a:ext cx="3249706" cy="597501"/>
          </a:xfrm>
          <a:prstGeom prst="wedgeEllipseCallout">
            <a:avLst>
              <a:gd name="adj1" fmla="val -42262"/>
              <a:gd name="adj2" fmla="val 60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R_Click lên ô </a:t>
            </a:r>
            <a:br>
              <a:rPr lang="en-US" smtClean="0"/>
            </a:br>
            <a:r>
              <a:rPr lang="en-US" smtClean="0"/>
              <a:t>Quảng Nam</a:t>
            </a:r>
            <a:r>
              <a:rPr lang="en-US" smtClean="0">
                <a:sym typeface="Wingdings" panose="05000000000000000000" pitchFamily="2" charset="2"/>
              </a:rPr>
              <a:t> Copy</a:t>
            </a:r>
            <a:endParaRPr lang="en-US"/>
          </a:p>
        </p:txBody>
      </p:sp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619" y="1702983"/>
            <a:ext cx="1386080" cy="372242"/>
          </a:xfrm>
          <a:prstGeom prst="rect">
            <a:avLst/>
          </a:prstGeom>
        </p:spPr>
      </p:pic>
      <p:sp>
        <p:nvSpPr>
          <p:cNvPr id="26" name="Oval Callout 25"/>
          <p:cNvSpPr/>
          <p:nvPr/>
        </p:nvSpPr>
        <p:spPr>
          <a:xfrm>
            <a:off x="7396726" y="1549489"/>
            <a:ext cx="3052483" cy="597501"/>
          </a:xfrm>
          <a:prstGeom prst="wedgeEllipseCallout">
            <a:avLst>
              <a:gd name="adj1" fmla="val 58077"/>
              <a:gd name="adj2" fmla="val 24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R_Click lên ô </a:t>
            </a:r>
            <a:br>
              <a:rPr lang="en-US" smtClean="0"/>
            </a:br>
            <a:r>
              <a:rPr lang="en-US" smtClean="0"/>
              <a:t>M3</a:t>
            </a:r>
            <a:r>
              <a:rPr lang="en-US" smtClean="0">
                <a:sym typeface="Wingdings" panose="05000000000000000000" pitchFamily="2" charset="2"/>
              </a:rPr>
              <a:t> Paste 123</a:t>
            </a:r>
            <a:endParaRPr lang="en-US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79208"/>
            <a:ext cx="12192000" cy="22611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5835" y="4935071"/>
            <a:ext cx="11026589" cy="1805333"/>
          </a:xfrm>
          <a:prstGeom prst="rect">
            <a:avLst/>
          </a:prstGeom>
          <a:solidFill>
            <a:schemeClr val="bg1">
              <a:lumMod val="75000"/>
              <a:lumOff val="25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2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9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9" y="1351340"/>
            <a:ext cx="11803122" cy="45631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CÁC HÀM CHUỖI KÝ TỰ</a:t>
            </a:r>
            <a:endParaRPr lang="en-US" sz="5400"/>
          </a:p>
        </p:txBody>
      </p:sp>
      <p:sp>
        <p:nvSpPr>
          <p:cNvPr id="6" name="Rectangle 5"/>
          <p:cNvSpPr/>
          <p:nvPr/>
        </p:nvSpPr>
        <p:spPr>
          <a:xfrm>
            <a:off x="194439" y="6057356"/>
            <a:ext cx="11803122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800" smtClean="0">
                <a:solidFill>
                  <a:srgbClr val="000000"/>
                </a:solidFill>
                <a:latin typeface="Calibri" panose="020F0502020204030204" pitchFamily="34" charset="0"/>
              </a:rPr>
              <a:t>Số </a:t>
            </a:r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lượng căn cứ vào 2 ký tự cuối của Mã chuyến và định dạng kiểu số (number)</a:t>
            </a:r>
            <a:r>
              <a:rPr lang="vi-VN" sz="2800"/>
              <a:t> </a:t>
            </a:r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6850732" y="1351340"/>
            <a:ext cx="2441186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chemeClr val="tx1"/>
                </a:solidFill>
                <a:latin typeface="Calibri" panose="020F0502020204030204" pitchFamily="34" charset="0"/>
              </a:rPr>
              <a:t>2 ký tự cuối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91918" y="1351340"/>
            <a:ext cx="244118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chemeClr val="tx1"/>
                </a:solidFill>
                <a:latin typeface="Calibri" panose="020F0502020204030204" pitchFamily="34" charset="0"/>
              </a:rPr>
              <a:t>Mã chuyến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69294" y="1997671"/>
            <a:ext cx="29934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2060"/>
                </a:solidFill>
                <a:latin typeface="Calibri" panose="020F0502020204030204" pitchFamily="34" charset="0"/>
              </a:rPr>
              <a:t>=RIGHT(B3;2)</a:t>
            </a:r>
            <a:endParaRPr lang="en-US" sz="3600">
              <a:solidFill>
                <a:srgbClr val="002060"/>
              </a:solidFill>
            </a:endParaRPr>
          </a:p>
        </p:txBody>
      </p:sp>
      <p:sp>
        <p:nvSpPr>
          <p:cNvPr id="2" name="Striped Right Arrow 1"/>
          <p:cNvSpPr/>
          <p:nvPr/>
        </p:nvSpPr>
        <p:spPr>
          <a:xfrm rot="5400000">
            <a:off x="9181805" y="2512067"/>
            <a:ext cx="596741" cy="9144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77435" y="1997671"/>
            <a:ext cx="70119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2060"/>
                </a:solidFill>
                <a:latin typeface="Calibri" panose="020F0502020204030204" pitchFamily="34" charset="0"/>
              </a:rPr>
              <a:t>07</a:t>
            </a:r>
            <a:endParaRPr lang="en-US" sz="360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9294" y="3281085"/>
            <a:ext cx="3799341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chemeClr val="tx1"/>
                </a:solidFill>
                <a:latin typeface="Calibri" panose="020F0502020204030204" pitchFamily="34" charset="0"/>
              </a:rPr>
              <a:t>Định dạng kiểu số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567445" y="3951437"/>
            <a:ext cx="70119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sz="3600" smtClean="0">
                <a:solidFill>
                  <a:srgbClr val="002060"/>
                </a:solidFill>
                <a:latin typeface="Calibri" panose="020F0502020204030204" pitchFamily="34" charset="0"/>
              </a:rPr>
              <a:t>7</a:t>
            </a:r>
            <a:endParaRPr lang="en-US" sz="360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83951" y="4551052"/>
            <a:ext cx="308349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2060"/>
                </a:solidFill>
                <a:latin typeface="Calibri" panose="020F0502020204030204" pitchFamily="34" charset="0"/>
              </a:rPr>
              <a:t>=VALUE(text)</a:t>
            </a:r>
            <a:endParaRPr lang="en-US" sz="360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83951" y="5221404"/>
            <a:ext cx="4249154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>
                <a:solidFill>
                  <a:srgbClr val="002060"/>
                </a:solidFill>
                <a:latin typeface="Calibri" panose="020F0502020204030204" pitchFamily="34" charset="0"/>
              </a:rPr>
              <a:t>=VALUE(RIGHT(B3;2</a:t>
            </a:r>
            <a:r>
              <a:rPr lang="en-US" sz="3600" smtClean="0">
                <a:solidFill>
                  <a:srgbClr val="002060"/>
                </a:solidFill>
                <a:latin typeface="Calibri" panose="020F0502020204030204" pitchFamily="34" charset="0"/>
              </a:rPr>
              <a:t>))</a:t>
            </a:r>
            <a:endParaRPr lang="en-US" sz="36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5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20104 -0.1453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FILTER (Lọc dữ liệu với 1 ĐK)</a:t>
            </a:r>
            <a:endParaRPr lang="en-US" sz="480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656015426"/>
              </p:ext>
            </p:extLst>
          </p:nvPr>
        </p:nvGraphicFramePr>
        <p:xfrm>
          <a:off x="-119529" y="927847"/>
          <a:ext cx="4207435" cy="2501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19187"/>
            <a:ext cx="3317372" cy="343377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>
          <a:xfrm>
            <a:off x="2880000" y="3875256"/>
            <a:ext cx="1113801" cy="743815"/>
          </a:xfrm>
          <a:prstGeom prst="wedgeEllipseCallout">
            <a:avLst>
              <a:gd name="adj1" fmla="val -36597"/>
              <a:gd name="adj2" fmla="val 6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</a:t>
            </a:r>
            <a:endParaRPr lang="en-US"/>
          </a:p>
        </p:txBody>
      </p:sp>
      <p:pic>
        <p:nvPicPr>
          <p:cNvPr id="3" name="Picture 2" descr="Advanced Filter - List range: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72" y="5990905"/>
            <a:ext cx="2305372" cy="562053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00" y="3081765"/>
            <a:ext cx="8560405" cy="171906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4470058" y="2562792"/>
            <a:ext cx="2403743" cy="743815"/>
          </a:xfrm>
          <a:prstGeom prst="wedgeEllipseCallout">
            <a:avLst>
              <a:gd name="adj1" fmla="val -36597"/>
              <a:gd name="adj2" fmla="val 6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Bôi đen: Bảng chính (A2:L9)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41558" y="3429000"/>
            <a:ext cx="8355747" cy="1371834"/>
          </a:xfrm>
          <a:prstGeom prst="rect">
            <a:avLst/>
          </a:prstGeom>
          <a:solidFill>
            <a:schemeClr val="accent1">
              <a:alpha val="1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dvanced Filter - List range: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72" y="5985247"/>
            <a:ext cx="2305372" cy="562053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5374548" y="5522458"/>
            <a:ext cx="1113801" cy="743815"/>
          </a:xfrm>
          <a:prstGeom prst="wedgeEllipseCallout">
            <a:avLst>
              <a:gd name="adj1" fmla="val -36597"/>
              <a:gd name="adj2" fmla="val 6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726" y="3123213"/>
            <a:ext cx="3329098" cy="3445908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2965129" y="4247163"/>
            <a:ext cx="1113801" cy="743815"/>
          </a:xfrm>
          <a:prstGeom prst="wedgeEllipseCallout">
            <a:avLst>
              <a:gd name="adj1" fmla="val -36597"/>
              <a:gd name="adj2" fmla="val 6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</a:t>
            </a:r>
            <a:endParaRPr lang="en-US"/>
          </a:p>
        </p:txBody>
      </p:sp>
      <p:pic>
        <p:nvPicPr>
          <p:cNvPr id="10" name="Picture 9" descr="Advanced Filter - Criteria range: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98" y="5991026"/>
            <a:ext cx="2305372" cy="562053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63" y="3094570"/>
            <a:ext cx="8717890" cy="1583871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>
          <a:xfrm>
            <a:off x="9322795" y="2146063"/>
            <a:ext cx="2403743" cy="743815"/>
          </a:xfrm>
          <a:prstGeom prst="wedgeEllipseCallout">
            <a:avLst>
              <a:gd name="adj1" fmla="val 52165"/>
              <a:gd name="adj2" fmla="val 118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Bôi đen: Vùng ĐK (M2:M3)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534274" y="3352667"/>
            <a:ext cx="657726" cy="355374"/>
          </a:xfrm>
          <a:prstGeom prst="rect">
            <a:avLst/>
          </a:prstGeom>
          <a:solidFill>
            <a:srgbClr val="00B050">
              <a:alpha val="53000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dvanced Filter - Criteria range: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88" y="5988076"/>
            <a:ext cx="2305372" cy="562053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5232950" y="5610450"/>
            <a:ext cx="1113801" cy="743815"/>
          </a:xfrm>
          <a:prstGeom prst="wedgeEllipseCallout">
            <a:avLst>
              <a:gd name="adj1" fmla="val -36597"/>
              <a:gd name="adj2" fmla="val 6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36" y="3123212"/>
            <a:ext cx="3308016" cy="3424087"/>
          </a:xfrm>
          <a:prstGeom prst="rect">
            <a:avLst/>
          </a:prstGeom>
        </p:spPr>
      </p:pic>
      <p:sp>
        <p:nvSpPr>
          <p:cNvPr id="22" name="Oval Callout 21"/>
          <p:cNvSpPr/>
          <p:nvPr/>
        </p:nvSpPr>
        <p:spPr>
          <a:xfrm>
            <a:off x="2929394" y="4600628"/>
            <a:ext cx="1113801" cy="743815"/>
          </a:xfrm>
          <a:prstGeom prst="wedgeEllipseCallout">
            <a:avLst>
              <a:gd name="adj1" fmla="val -36597"/>
              <a:gd name="adj2" fmla="val 6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</a:t>
            </a:r>
            <a:endParaRPr lang="en-US"/>
          </a:p>
        </p:txBody>
      </p:sp>
      <p:pic>
        <p:nvPicPr>
          <p:cNvPr id="19" name="Picture 18" descr="Advanced Filter - Copy to: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081" y="5987095"/>
            <a:ext cx="2305372" cy="562053"/>
          </a:xfrm>
          <a:prstGeom prst="rect">
            <a:avLst/>
          </a:prstGeom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71" y="3118667"/>
            <a:ext cx="7721942" cy="2695998"/>
          </a:xfrm>
          <a:prstGeom prst="rect">
            <a:avLst/>
          </a:prstGeom>
        </p:spPr>
      </p:pic>
      <p:sp>
        <p:nvSpPr>
          <p:cNvPr id="25" name="Oval Callout 24"/>
          <p:cNvSpPr/>
          <p:nvPr/>
        </p:nvSpPr>
        <p:spPr>
          <a:xfrm>
            <a:off x="3446863" y="3501500"/>
            <a:ext cx="2403743" cy="743815"/>
          </a:xfrm>
          <a:prstGeom prst="wedgeEllipseCallout">
            <a:avLst>
              <a:gd name="adj1" fmla="val -34594"/>
              <a:gd name="adj2" fmla="val 228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Click1 ô (A18)</a:t>
            </a:r>
            <a:endParaRPr lang="en-US"/>
          </a:p>
        </p:txBody>
      </p:sp>
      <p:pic>
        <p:nvPicPr>
          <p:cNvPr id="23" name="Picture 22" descr="Advanced Filter - Copy to: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27" y="5987955"/>
            <a:ext cx="2305372" cy="562053"/>
          </a:xfrm>
          <a:prstGeom prst="rect">
            <a:avLst/>
          </a:prstGeom>
        </p:spPr>
      </p:pic>
      <p:sp>
        <p:nvSpPr>
          <p:cNvPr id="29" name="Oval Callout 28"/>
          <p:cNvSpPr/>
          <p:nvPr/>
        </p:nvSpPr>
        <p:spPr>
          <a:xfrm>
            <a:off x="5268180" y="5629093"/>
            <a:ext cx="1113801" cy="743815"/>
          </a:xfrm>
          <a:prstGeom prst="wedgeEllipseCallout">
            <a:avLst>
              <a:gd name="adj1" fmla="val -36597"/>
              <a:gd name="adj2" fmla="val 6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</a:t>
            </a:r>
            <a:endParaRPr lang="en-US"/>
          </a:p>
        </p:txBody>
      </p:sp>
      <p:pic>
        <p:nvPicPr>
          <p:cNvPr id="24" name="Picture 23" descr="Advanced Filter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" y="3112168"/>
            <a:ext cx="3412816" cy="3467215"/>
          </a:xfrm>
          <a:prstGeom prst="rect">
            <a:avLst/>
          </a:prstGeom>
        </p:spPr>
      </p:pic>
      <p:sp>
        <p:nvSpPr>
          <p:cNvPr id="30" name="Oval Callout 29"/>
          <p:cNvSpPr/>
          <p:nvPr/>
        </p:nvSpPr>
        <p:spPr>
          <a:xfrm>
            <a:off x="1320453" y="5316488"/>
            <a:ext cx="1113801" cy="743815"/>
          </a:xfrm>
          <a:prstGeom prst="wedgeEllipseCallout">
            <a:avLst>
              <a:gd name="adj1" fmla="val -36597"/>
              <a:gd name="adj2" fmla="val 6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</a:t>
            </a:r>
            <a:endParaRPr lang="en-US"/>
          </a:p>
        </p:txBody>
      </p:sp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" y="2889878"/>
            <a:ext cx="12176479" cy="39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2" grpId="0" animBg="1"/>
      <p:bldP spid="2" grpId="1" animBg="1"/>
      <p:bldP spid="8" grpId="0" animBg="1"/>
      <p:bldP spid="8" grpId="1" animBg="1"/>
      <p:bldP spid="6" grpId="0" animBg="1"/>
      <p:bldP spid="6" grpId="1" animBg="1"/>
      <p:bldP spid="11" grpId="0" animBg="1"/>
      <p:bldP spid="11" grpId="1" animBg="1"/>
      <p:bldP spid="13" grpId="0" animBg="1"/>
      <p:bldP spid="13" grpId="1" animBg="1"/>
      <p:bldP spid="17" grpId="0" animBg="1"/>
      <p:bldP spid="17" grpId="1" animBg="1"/>
      <p:bldP spid="14" grpId="0" animBg="1"/>
      <p:bldP spid="14" grpId="1" animBg="1"/>
      <p:bldP spid="20" grpId="0" animBg="1"/>
      <p:bldP spid="20" grpId="1" animBg="1"/>
      <p:bldP spid="22" grpId="0" animBg="1"/>
      <p:bldP spid="22" grpId="1" animBg="1"/>
      <p:bldP spid="25" grpId="0" animBg="1"/>
      <p:bldP spid="25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515" y="3676602"/>
            <a:ext cx="1217748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3600">
                <a:solidFill>
                  <a:srgbClr val="000000"/>
                </a:solidFill>
                <a:latin typeface="Calibri" panose="020F0502020204030204" pitchFamily="34" charset="0"/>
              </a:rPr>
              <a:t>Lọc ra danh sách các nơi đến là Mỹ hoặc trọng lượng &gt; 200</a:t>
            </a:r>
            <a:endParaRPr lang="en-US" sz="360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52926" y="235192"/>
            <a:ext cx="9849754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FILTER (Lọc dữ liệu với nhiều ĐK)</a:t>
            </a:r>
            <a:endParaRPr lang="en-US" sz="480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2" y="1190958"/>
            <a:ext cx="11907912" cy="24482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02681" y="1647689"/>
            <a:ext cx="1854534" cy="6463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202680" y="1647689"/>
            <a:ext cx="1854534" cy="646331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10202680" y="2582779"/>
            <a:ext cx="1854534" cy="474503"/>
          </a:xfrm>
          <a:prstGeom prst="wedgeRectCallout">
            <a:avLst>
              <a:gd name="adj1" fmla="val -9722"/>
              <a:gd name="adj2" fmla="val -789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Vùng điều kiện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>
            <a:stCxn id="3" idx="2"/>
          </p:cNvCxnSpPr>
          <p:nvPr/>
        </p:nvCxnSpPr>
        <p:spPr>
          <a:xfrm flipH="1">
            <a:off x="7331244" y="2294020"/>
            <a:ext cx="3798704" cy="13825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593305" y="3676602"/>
            <a:ext cx="1106906" cy="64633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9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6" grpId="0" animBg="1"/>
      <p:bldP spid="7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190312"/>
            <a:ext cx="11888859" cy="44773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52926" y="235192"/>
            <a:ext cx="9849754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FILTER (Lọc dữ liệu với nhiều ĐK)</a:t>
            </a:r>
            <a:endParaRPr lang="en-US" sz="480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656015426"/>
              </p:ext>
            </p:extLst>
          </p:nvPr>
        </p:nvGraphicFramePr>
        <p:xfrm>
          <a:off x="-119529" y="927847"/>
          <a:ext cx="4207435" cy="2501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Picture 31" descr="Advanced Filt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23" y="2914859"/>
            <a:ext cx="3497179" cy="351163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180604" y="1620253"/>
            <a:ext cx="1859088" cy="689810"/>
          </a:xfrm>
          <a:prstGeom prst="rect">
            <a:avLst/>
          </a:prstGeom>
          <a:solidFill>
            <a:schemeClr val="accent1">
              <a:alpha val="44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4" idx="2"/>
            <a:endCxn id="38" idx="3"/>
          </p:cNvCxnSpPr>
          <p:nvPr/>
        </p:nvCxnSpPr>
        <p:spPr>
          <a:xfrm flipH="1">
            <a:off x="7287093" y="2310063"/>
            <a:ext cx="3823055" cy="25125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428005" y="4644795"/>
            <a:ext cx="1859088" cy="355666"/>
          </a:xfrm>
          <a:prstGeom prst="rect">
            <a:avLst/>
          </a:prstGeom>
          <a:solidFill>
            <a:schemeClr val="accent1">
              <a:alpha val="44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52926" y="5309937"/>
            <a:ext cx="882316" cy="357750"/>
          </a:xfrm>
          <a:prstGeom prst="rect">
            <a:avLst/>
          </a:prstGeom>
          <a:solidFill>
            <a:schemeClr val="accent1">
              <a:alpha val="44000"/>
            </a:schemeClr>
          </a:solidFill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1235243" y="5214289"/>
            <a:ext cx="4059029" cy="27452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25592" y="5000461"/>
            <a:ext cx="1859088" cy="309476"/>
          </a:xfrm>
          <a:prstGeom prst="rect">
            <a:avLst/>
          </a:prstGeom>
          <a:solidFill>
            <a:srgbClr val="92D050">
              <a:alpha val="44000"/>
            </a:srgbClr>
          </a:solidFill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711"/>
            <a:ext cx="12212929" cy="4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27" grpId="1">
        <p:bldAsOne/>
      </p:bldGraphic>
      <p:bldP spid="34" grpId="0" animBg="1"/>
      <p:bldP spid="34" grpId="1" animBg="1"/>
      <p:bldP spid="38" grpId="0" animBg="1"/>
      <p:bldP spid="38" grpId="1" animBg="1"/>
      <p:bldP spid="43" grpId="0" animBg="1"/>
      <p:bldP spid="43" grpId="1" animBg="1"/>
      <p:bldP spid="47" grpId="0" animBg="1"/>
      <p:bldP spid="4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" y="1018755"/>
            <a:ext cx="12120337" cy="30238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91" y="4872117"/>
            <a:ext cx="1217748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3600">
                <a:solidFill>
                  <a:srgbClr val="000000"/>
                </a:solidFill>
                <a:latin typeface="Calibri" panose="020F0502020204030204" pitchFamily="34" charset="0"/>
              </a:rPr>
              <a:t>Lọc ra danh sách các Tên hãng là Phillips và số lượng &gt;6</a:t>
            </a:r>
            <a:endParaRPr lang="en-US" sz="360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52926" y="235192"/>
            <a:ext cx="9849754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FILTER (Lọc dữ liệu với nhiều ĐK)</a:t>
            </a:r>
            <a:endParaRPr lang="en-US" sz="4800"/>
          </a:p>
        </p:txBody>
      </p:sp>
      <p:sp>
        <p:nvSpPr>
          <p:cNvPr id="3" name="Rectangle 2"/>
          <p:cNvSpPr/>
          <p:nvPr/>
        </p:nvSpPr>
        <p:spPr>
          <a:xfrm>
            <a:off x="10329544" y="1520366"/>
            <a:ext cx="1807880" cy="5169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282890" y="1491916"/>
            <a:ext cx="1854534" cy="57751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10266112" y="2214849"/>
            <a:ext cx="1854534" cy="474503"/>
          </a:xfrm>
          <a:prstGeom prst="wedgeRectCallout">
            <a:avLst>
              <a:gd name="adj1" fmla="val -9722"/>
              <a:gd name="adj2" fmla="val -7896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Vùng điều kiện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>
            <a:stCxn id="3" idx="2"/>
            <a:endCxn id="11" idx="0"/>
          </p:cNvCxnSpPr>
          <p:nvPr/>
        </p:nvCxnSpPr>
        <p:spPr>
          <a:xfrm flipH="1">
            <a:off x="7796464" y="2037347"/>
            <a:ext cx="3437020" cy="2834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71874" y="4872117"/>
            <a:ext cx="449179" cy="646331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6" grpId="0" animBg="1"/>
      <p:bldP spid="7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2926" y="235192"/>
            <a:ext cx="9849754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mtClean="0"/>
              <a:t>FILTER (Lọc dữ liệu với nhiều ĐK)</a:t>
            </a:r>
            <a:endParaRPr lang="en-US" sz="4800"/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-119529" y="927847"/>
          <a:ext cx="4207435" cy="2501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139"/>
            <a:ext cx="12192000" cy="4622844"/>
          </a:xfrm>
          <a:prstGeom prst="rect">
            <a:avLst/>
          </a:prstGeom>
        </p:spPr>
      </p:pic>
      <p:pic>
        <p:nvPicPr>
          <p:cNvPr id="3" name="Picture 2" descr="Advanced Filt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33" y="2964206"/>
            <a:ext cx="3877771" cy="38937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758" y="1883613"/>
            <a:ext cx="10010274" cy="257609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72588" y="4509593"/>
            <a:ext cx="2197770" cy="43558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282988" y="1883612"/>
            <a:ext cx="1909012" cy="522703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72588" y="4922460"/>
            <a:ext cx="2197770" cy="355394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18" idx="3"/>
            <a:endCxn id="17" idx="2"/>
          </p:cNvCxnSpPr>
          <p:nvPr/>
        </p:nvCxnSpPr>
        <p:spPr>
          <a:xfrm flipV="1">
            <a:off x="5470358" y="2406315"/>
            <a:ext cx="5767136" cy="26938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24" y="1398139"/>
            <a:ext cx="12269324" cy="53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27" grpId="1">
        <p:bldAsOne/>
      </p:bldGraphic>
      <p:bldP spid="4" grpId="0" animBg="1"/>
      <p:bldP spid="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2259"/>
          </a:xfrm>
        </p:spPr>
        <p:txBody>
          <a:bodyPr/>
          <a:lstStyle/>
          <a:p>
            <a:r>
              <a:rPr lang="en-US" smtClean="0"/>
              <a:t>IF (trường hợp ngoại lệ)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14" y="3845378"/>
            <a:ext cx="12177486" cy="120032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3600">
                <a:solidFill>
                  <a:srgbClr val="000000"/>
                </a:solidFill>
                <a:latin typeface="Calibri" panose="020F0502020204030204" pitchFamily="34" charset="0"/>
              </a:rPr>
              <a:t>Thuế được tính là 10% * đơn giá nếu những mặt hàng được xuất trong vòng 10 ngày kể từ ngày nhập. Còn lại là 5%* đơn giá </a:t>
            </a:r>
            <a:endParaRPr lang="vi-VN" sz="3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0" y="1304977"/>
            <a:ext cx="6306430" cy="23911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13039" y="1304977"/>
            <a:ext cx="4147471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Ngày xuất: chỉ có 1 ô</a:t>
            </a:r>
            <a:endParaRPr lang="vi-VN" sz="3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86400" y="3404382"/>
            <a:ext cx="942535" cy="291704"/>
          </a:xfrm>
          <a:prstGeom prst="rect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endCxn id="6" idx="3"/>
          </p:cNvCxnSpPr>
          <p:nvPr/>
        </p:nvCxnSpPr>
        <p:spPr>
          <a:xfrm flipV="1">
            <a:off x="6103257" y="1628143"/>
            <a:ext cx="5257253" cy="1810001"/>
          </a:xfrm>
          <a:prstGeom prst="bentConnector3">
            <a:avLst>
              <a:gd name="adj1" fmla="val 10434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4514" y="4445542"/>
            <a:ext cx="6822384" cy="600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14" y="5266990"/>
            <a:ext cx="593612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(Ngày xuất – ngày nhập) &lt;= 10</a:t>
            </a:r>
            <a:endParaRPr lang="vi-VN" sz="3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Striped Right Arrow 12"/>
          <p:cNvSpPr/>
          <p:nvPr/>
        </p:nvSpPr>
        <p:spPr>
          <a:xfrm>
            <a:off x="6103257" y="5266990"/>
            <a:ext cx="592965" cy="71745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96222" y="5266989"/>
            <a:ext cx="3137095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rgbClr val="000000"/>
                </a:solidFill>
                <a:latin typeface="Calibri" panose="020F0502020204030204" pitchFamily="34" charset="0"/>
              </a:rPr>
              <a:t>($E$9-B3)&lt;=10</a:t>
            </a:r>
            <a:endParaRPr lang="vi-VN" sz="3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546" y="6111358"/>
            <a:ext cx="12170453" cy="7078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latin typeface="Calibri" panose="020F0502020204030204" pitchFamily="34" charset="0"/>
              </a:rPr>
              <a:t>=IF(($E$9-B3)&lt;=10;10%*E3;5%*E3)</a:t>
            </a:r>
            <a:endParaRPr lang="vi-VN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25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SUMIF (trường hợp ngoại lệ)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14" y="4915664"/>
            <a:ext cx="1217748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3600" smtClean="0">
                <a:solidFill>
                  <a:srgbClr val="000000"/>
                </a:solidFill>
                <a:latin typeface="Calibri" panose="020F0502020204030204" pitchFamily="34" charset="0"/>
              </a:rPr>
              <a:t>Tính </a:t>
            </a:r>
            <a:r>
              <a:rPr lang="vi-VN" sz="3600">
                <a:solidFill>
                  <a:srgbClr val="000000"/>
                </a:solidFill>
                <a:latin typeface="Calibri" panose="020F0502020204030204" pitchFamily="34" charset="0"/>
              </a:rPr>
              <a:t>tổng thuế của các Mã hàng (M, R, C) và điền vào Bảng 1</a:t>
            </a:r>
            <a:endParaRPr lang="vi-VN" sz="3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4" y="1194954"/>
            <a:ext cx="6277851" cy="36771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56768" y="3115225"/>
            <a:ext cx="477246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/>
              <a:t>SUMIF(range;criteria;sum_range)</a:t>
            </a:r>
          </a:p>
        </p:txBody>
      </p:sp>
      <p:sp>
        <p:nvSpPr>
          <p:cNvPr id="8" name="Rectangle 7"/>
          <p:cNvSpPr/>
          <p:nvPr/>
        </p:nvSpPr>
        <p:spPr>
          <a:xfrm>
            <a:off x="7174110" y="1315304"/>
            <a:ext cx="299312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Range: cột điều kiện</a:t>
            </a:r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7174110" y="1896795"/>
            <a:ext cx="258275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Criteria: điều kiện</a:t>
            </a:r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7174110" y="2506010"/>
            <a:ext cx="304282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Sum_range: cột tổng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211020" y="5857663"/>
            <a:ext cx="2044149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=SUMIF</a:t>
            </a:r>
            <a:r>
              <a:rPr lang="en-US" sz="3600" smtClean="0"/>
              <a:t>(</a:t>
            </a:r>
            <a:endParaRPr lang="en-US" sz="3600"/>
          </a:p>
        </p:txBody>
      </p:sp>
      <p:sp>
        <p:nvSpPr>
          <p:cNvPr id="12" name="Rectangle 11"/>
          <p:cNvSpPr/>
          <p:nvPr/>
        </p:nvSpPr>
        <p:spPr>
          <a:xfrm>
            <a:off x="2255169" y="5863164"/>
            <a:ext cx="2646878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$A$3:$A$8;</a:t>
            </a:r>
            <a:endParaRPr lang="en-US" sz="3600"/>
          </a:p>
        </p:txBody>
      </p:sp>
      <p:sp>
        <p:nvSpPr>
          <p:cNvPr id="13" name="Rectangle 12"/>
          <p:cNvSpPr/>
          <p:nvPr/>
        </p:nvSpPr>
        <p:spPr>
          <a:xfrm>
            <a:off x="4902047" y="5868665"/>
            <a:ext cx="441146" cy="64633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?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8807" y="1853249"/>
            <a:ext cx="1097280" cy="153706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72666" y="1868206"/>
            <a:ext cx="667699" cy="153706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54940" y="5871102"/>
            <a:ext cx="2698175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;$F$3:$F$8)</a:t>
            </a:r>
            <a:endParaRPr lang="en-US" sz="3600"/>
          </a:p>
        </p:txBody>
      </p:sp>
      <p:sp>
        <p:nvSpPr>
          <p:cNvPr id="17" name="Rectangle 16"/>
          <p:cNvSpPr/>
          <p:nvPr/>
        </p:nvSpPr>
        <p:spPr>
          <a:xfrm>
            <a:off x="10300982" y="1315304"/>
            <a:ext cx="1399742" cy="46166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M-BS-01</a:t>
            </a:r>
            <a:endParaRPr lang="en-US" sz="2400"/>
          </a:p>
        </p:txBody>
      </p:sp>
      <p:sp>
        <p:nvSpPr>
          <p:cNvPr id="18" name="Rectangle 17"/>
          <p:cNvSpPr/>
          <p:nvPr/>
        </p:nvSpPr>
        <p:spPr>
          <a:xfrm>
            <a:off x="10300982" y="1896795"/>
            <a:ext cx="441146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M</a:t>
            </a:r>
            <a:endParaRPr lang="en-US" sz="2400"/>
          </a:p>
        </p:txBody>
      </p:sp>
      <p:pic>
        <p:nvPicPr>
          <p:cNvPr id="1026" name="Picture 2" descr="http://khocandientu.com/DATA/admintest/bai-toan-can-tien-vang/can-2-dia-bai-toan-can-tien-va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8616" b="12221"/>
          <a:stretch/>
        </p:blipFill>
        <p:spPr bwMode="auto">
          <a:xfrm>
            <a:off x="7156768" y="3693629"/>
            <a:ext cx="3270692" cy="205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248091" y="4777164"/>
            <a:ext cx="1399742" cy="46166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M-BS-01</a:t>
            </a:r>
            <a:endParaRPr lang="en-US" sz="2400"/>
          </a:p>
        </p:txBody>
      </p:sp>
      <p:sp>
        <p:nvSpPr>
          <p:cNvPr id="21" name="Rectangle 20"/>
          <p:cNvSpPr/>
          <p:nvPr/>
        </p:nvSpPr>
        <p:spPr>
          <a:xfrm>
            <a:off x="9709068" y="4453481"/>
            <a:ext cx="441146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smtClean="0"/>
              <a:t>M</a:t>
            </a:r>
            <a:endParaRPr lang="en-US" sz="2400"/>
          </a:p>
        </p:txBody>
      </p:sp>
      <p:grpSp>
        <p:nvGrpSpPr>
          <p:cNvPr id="36" name="Group 35"/>
          <p:cNvGrpSpPr/>
          <p:nvPr/>
        </p:nvGrpSpPr>
        <p:grpSpPr>
          <a:xfrm>
            <a:off x="8261391" y="5850987"/>
            <a:ext cx="3131704" cy="646331"/>
            <a:chOff x="8261391" y="5850987"/>
            <a:chExt cx="3131704" cy="646331"/>
          </a:xfrm>
        </p:grpSpPr>
        <p:sp>
          <p:nvSpPr>
            <p:cNvPr id="37" name="Rectangle 36"/>
            <p:cNvSpPr/>
            <p:nvPr/>
          </p:nvSpPr>
          <p:spPr>
            <a:xfrm>
              <a:off x="8261391" y="5850987"/>
              <a:ext cx="434129" cy="64633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3600" smtClean="0"/>
                <a:t>M</a:t>
              </a:r>
              <a:endParaRPr lang="en-US" sz="36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14442" y="5850987"/>
              <a:ext cx="434129" cy="64633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3600" smtClean="0"/>
                <a:t>?</a:t>
              </a:r>
              <a:endParaRPr lang="en-US" sz="36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163654" y="5850987"/>
              <a:ext cx="434129" cy="64633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3600" smtClean="0"/>
                <a:t>?</a:t>
              </a:r>
              <a:endParaRPr lang="en-US" sz="36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616705" y="5850987"/>
              <a:ext cx="434129" cy="64633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3600" smtClean="0"/>
                <a:t>?</a:t>
              </a:r>
              <a:endParaRPr lang="en-US" sz="36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056703" y="5850987"/>
              <a:ext cx="434129" cy="64633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3600" smtClean="0"/>
                <a:t>?</a:t>
              </a:r>
              <a:endParaRPr lang="en-US" sz="36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05915" y="5850987"/>
              <a:ext cx="434129" cy="64633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3600" smtClean="0"/>
                <a:t>?</a:t>
              </a:r>
              <a:endParaRPr lang="en-US" sz="36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958966" y="5850987"/>
              <a:ext cx="434129" cy="64633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3600" smtClean="0"/>
                <a:t>?</a:t>
              </a:r>
              <a:endParaRPr lang="en-US" sz="360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208085" y="5868665"/>
            <a:ext cx="2044149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=SUMIF</a:t>
            </a:r>
            <a:r>
              <a:rPr lang="en-US" sz="3600" smtClean="0"/>
              <a:t>(</a:t>
            </a:r>
            <a:endParaRPr lang="en-US" sz="3600"/>
          </a:p>
        </p:txBody>
      </p:sp>
      <p:sp>
        <p:nvSpPr>
          <p:cNvPr id="46" name="Rectangle 45"/>
          <p:cNvSpPr/>
          <p:nvPr/>
        </p:nvSpPr>
        <p:spPr>
          <a:xfrm>
            <a:off x="2255169" y="5863164"/>
            <a:ext cx="2646878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$A$3:$A$8;</a:t>
            </a:r>
            <a:endParaRPr lang="en-US" sz="3600"/>
          </a:p>
        </p:txBody>
      </p:sp>
      <p:sp>
        <p:nvSpPr>
          <p:cNvPr id="47" name="Rectangle 46"/>
          <p:cNvSpPr/>
          <p:nvPr/>
        </p:nvSpPr>
        <p:spPr>
          <a:xfrm>
            <a:off x="4899112" y="5865914"/>
            <a:ext cx="2425664" cy="64633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“M??????”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41525" y="5865914"/>
            <a:ext cx="2698175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;$F$3:$F$8)</a:t>
            </a:r>
            <a:endParaRPr lang="en-US" sz="3600"/>
          </a:p>
        </p:txBody>
      </p:sp>
      <p:sp>
        <p:nvSpPr>
          <p:cNvPr id="52" name="Rectangle 51"/>
          <p:cNvSpPr/>
          <p:nvPr/>
        </p:nvSpPr>
        <p:spPr>
          <a:xfrm>
            <a:off x="4899112" y="5108483"/>
            <a:ext cx="1056700" cy="64633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smtClean="0"/>
              <a:t>“M*”</a:t>
            </a: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0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8" grpId="0" animBg="1"/>
      <p:bldP spid="20" grpId="0" animBg="1"/>
      <p:bldP spid="21" grpId="0" animBg="1"/>
      <p:bldP spid="45" grpId="0" animBg="1"/>
      <p:bldP spid="46" grpId="0" animBg="1"/>
      <p:bldP spid="47" grpId="0" animBg="1"/>
      <p:bldP spid="48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/>
              <a:t>CÁC HÀM CHUỖI KÝ TỰ</a:t>
            </a:r>
            <a:endParaRPr lang="en-US" sz="5400"/>
          </a:p>
        </p:txBody>
      </p:sp>
      <p:sp>
        <p:nvSpPr>
          <p:cNvPr id="6" name="Rectangle 5"/>
          <p:cNvSpPr/>
          <p:nvPr/>
        </p:nvSpPr>
        <p:spPr>
          <a:xfrm>
            <a:off x="194439" y="6057356"/>
            <a:ext cx="11803122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Tốc độ căn cứ vào 2 ký tự thứ 3 và 4 của Mã hàng và định dạng kiểu số (number)</a:t>
            </a:r>
            <a:endParaRPr lang="en-US" sz="2800"/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9" y="1190958"/>
            <a:ext cx="8859486" cy="439163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053925" y="2678891"/>
            <a:ext cx="313807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000" smtClean="0">
                <a:solidFill>
                  <a:schemeClr val="tx1"/>
                </a:solidFill>
                <a:latin typeface="Calibri" panose="020F0502020204030204" pitchFamily="34" charset="0"/>
              </a:rPr>
              <a:t>ĐỀ 4. </a:t>
            </a:r>
          </a:p>
          <a:p>
            <a:r>
              <a:rPr lang="en-US" sz="4000" smtClean="0">
                <a:solidFill>
                  <a:schemeClr val="tx1"/>
                </a:solidFill>
                <a:latin typeface="Calibri" panose="020F0502020204030204" pitchFamily="34" charset="0"/>
              </a:rPr>
              <a:t>Câu hỏi 2</a:t>
            </a:r>
            <a:endParaRPr lang="en-US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4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7022" y="235192"/>
            <a:ext cx="8825658" cy="95576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5400"/>
              <a:t>CÁC HÀM </a:t>
            </a:r>
            <a:r>
              <a:rPr lang="en-US" sz="5400" smtClean="0"/>
              <a:t>TÌM KIẾM</a:t>
            </a:r>
            <a:endParaRPr lang="en-US" sz="5400"/>
          </a:p>
        </p:txBody>
      </p:sp>
      <p:pic>
        <p:nvPicPr>
          <p:cNvPr id="29" name="Picture 2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0" y="1330244"/>
            <a:ext cx="2858802" cy="2604687"/>
          </a:xfrm>
          <a:prstGeom prst="rect">
            <a:avLst/>
          </a:prstGeom>
        </p:spPr>
      </p:pic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0" y="4961719"/>
            <a:ext cx="11598097" cy="96363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580606" y="1867989"/>
            <a:ext cx="1619796" cy="2066942"/>
          </a:xfrm>
          <a:prstGeom prst="rect">
            <a:avLst/>
          </a:prstGeom>
          <a:solidFill>
            <a:schemeClr val="accent1">
              <a:alpha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20685" y="5472565"/>
            <a:ext cx="9719011" cy="452793"/>
          </a:xfrm>
          <a:prstGeom prst="rect">
            <a:avLst/>
          </a:prstGeom>
          <a:solidFill>
            <a:srgbClr val="00B050">
              <a:alpha val="44000"/>
            </a:srgb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20685" y="1330244"/>
            <a:ext cx="0" cy="26046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20685" y="5620867"/>
            <a:ext cx="9719011" cy="179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88659" y="1467879"/>
            <a:ext cx="8193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VLOOKUP(lookup_value;table_array;</a:t>
            </a:r>
            <a:r>
              <a:rPr lang="en-US" sz="2000">
                <a:solidFill>
                  <a:srgbClr val="FFFF00"/>
                </a:solidFill>
              </a:rPr>
              <a:t>col_index_num</a:t>
            </a:r>
            <a:r>
              <a:rPr lang="en-US"/>
              <a:t>;[range_lookup])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0685" y="6097889"/>
            <a:ext cx="8193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HLOOKUP(lookup_value;table_array;</a:t>
            </a:r>
            <a:r>
              <a:rPr lang="en-US" sz="2000" smtClean="0">
                <a:solidFill>
                  <a:srgbClr val="FFFF00"/>
                </a:solidFill>
              </a:rPr>
              <a:t>row_index_num</a:t>
            </a:r>
            <a:r>
              <a:rPr lang="en-US"/>
              <a:t>;[range_lookup])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88659" y="1924740"/>
            <a:ext cx="194982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lookup_value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69422" y="2438079"/>
            <a:ext cx="196905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/>
              <a:t>table_array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341600" y="1834744"/>
            <a:ext cx="2858802" cy="2100187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 w="571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56612" y="5013503"/>
            <a:ext cx="9683084" cy="911855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 w="571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9422" y="3012973"/>
            <a:ext cx="196906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col_index_num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1600" y="4070099"/>
            <a:ext cx="12390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Col_1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603109" y="4070099"/>
            <a:ext cx="159729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Col_2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88659" y="3495535"/>
            <a:ext cx="194982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row_index_num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1600" y="5010234"/>
            <a:ext cx="1879084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Row_1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1599" y="5466219"/>
            <a:ext cx="187908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Row_2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0648" y="2901460"/>
            <a:ext cx="17748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mtClean="0"/>
              <a:t>[</a:t>
            </a:r>
            <a:r>
              <a:rPr lang="en-US"/>
              <a:t>range_lookup]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92399" y="2206719"/>
            <a:ext cx="332415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smtClean="0"/>
              <a:t>Tìm những SV có tên là: AN (Chỉ quan tâm đến tên)</a:t>
            </a:r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8092398" y="3321301"/>
            <a:ext cx="332415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smtClean="0"/>
              <a:t>Tìm những SV có Mã số: 61132345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582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40" grpId="0"/>
      <p:bldP spid="10" grpId="0"/>
      <p:bldP spid="3" grpId="0" animBg="1"/>
      <p:bldP spid="5" grpId="0" animBg="1"/>
      <p:bldP spid="6" grpId="0" animBg="1"/>
      <p:bldP spid="16" grpId="0" animBg="1"/>
      <p:bldP spid="7" grpId="0" animBg="1"/>
      <p:bldP spid="18" grpId="0" animBg="1"/>
      <p:bldP spid="19" grpId="0" animBg="1"/>
      <p:bldP spid="8" grpId="0" animBg="1"/>
      <p:bldP spid="21" grpId="0" animBg="1"/>
      <p:bldP spid="22" grpId="0" animBg="1"/>
      <p:bldP spid="9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CÁC HÀM TÌM KIẾM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439" y="6057356"/>
            <a:ext cx="11803122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800" smtClean="0">
                <a:solidFill>
                  <a:srgbClr val="000000"/>
                </a:solidFill>
                <a:latin typeface="Calibri" panose="020F0502020204030204" pitchFamily="34" charset="0"/>
              </a:rPr>
              <a:t>Lộ </a:t>
            </a:r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trình căn cứ vào ký tự thứ 4 và 5 của Mã chuyến và đối chiếu với Bảng 1</a:t>
            </a:r>
            <a:endParaRPr lang="en-US" sz="280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674"/>
            <a:ext cx="12192000" cy="4498652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674"/>
            <a:ext cx="7444409" cy="274686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94439" y="6057356"/>
            <a:ext cx="1182583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0271" y="3133165"/>
            <a:ext cx="0" cy="793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439" y="4345961"/>
            <a:ext cx="1197832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VLOOKUP(lookup_value;table_array;</a:t>
            </a:r>
            <a:r>
              <a:rPr lang="en-US" sz="2800">
                <a:solidFill>
                  <a:srgbClr val="FFFF00"/>
                </a:solidFill>
              </a:rPr>
              <a:t>col_index_num</a:t>
            </a:r>
            <a:r>
              <a:rPr lang="en-US" sz="2400"/>
              <a:t>;[range_lookup])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45169" y="1466685"/>
            <a:ext cx="194982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lookup_value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25932" y="1980024"/>
            <a:ext cx="196905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/>
              <a:t>table_array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25932" y="2554918"/>
            <a:ext cx="196906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col_index_num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45169" y="2988908"/>
            <a:ext cx="194982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[</a:t>
            </a:r>
            <a:r>
              <a:rPr lang="en-US"/>
              <a:t>range_lookup]</a:t>
            </a:r>
          </a:p>
        </p:txBody>
      </p:sp>
      <p:sp>
        <p:nvSpPr>
          <p:cNvPr id="25" name="Oval 24"/>
          <p:cNvSpPr/>
          <p:nvPr/>
        </p:nvSpPr>
        <p:spPr>
          <a:xfrm>
            <a:off x="3004874" y="6038532"/>
            <a:ext cx="4673397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94990" y="1466685"/>
            <a:ext cx="269700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smtClean="0"/>
              <a:t>MID(B3;4;2)</a:t>
            </a:r>
            <a:endParaRPr lang="en-US" sz="2000"/>
          </a:p>
        </p:txBody>
      </p:sp>
      <p:sp>
        <p:nvSpPr>
          <p:cNvPr id="27" name="Rectangle 26"/>
          <p:cNvSpPr/>
          <p:nvPr/>
        </p:nvSpPr>
        <p:spPr>
          <a:xfrm>
            <a:off x="194439" y="3254188"/>
            <a:ext cx="881326" cy="672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64041" y="6057356"/>
            <a:ext cx="3070124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494990" y="1980024"/>
            <a:ext cx="269700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smtClean="0"/>
              <a:t>$A$13:$B$16</a:t>
            </a:r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9494989" y="2554918"/>
            <a:ext cx="269700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2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5932" y="3457088"/>
            <a:ext cx="468260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Tìm kiếm chính xác Lộ trình theo các mã đã có trong Bảng 1. Nên </a:t>
            </a:r>
            <a:r>
              <a:rPr lang="en-US"/>
              <a:t>[range_lookup</a:t>
            </a:r>
            <a:r>
              <a:rPr lang="en-US" smtClean="0"/>
              <a:t>] = 0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494988" y="2988908"/>
            <a:ext cx="269701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94440" y="3954379"/>
            <a:ext cx="424125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smtClean="0">
                <a:solidFill>
                  <a:srgbClr val="FFFF00"/>
                </a:solidFill>
              </a:rPr>
              <a:t>1</a:t>
            </a:r>
            <a:endParaRPr lang="en-US" sz="1100"/>
          </a:p>
        </p:txBody>
      </p:sp>
      <p:sp>
        <p:nvSpPr>
          <p:cNvPr id="34" name="Rectangle 33"/>
          <p:cNvSpPr/>
          <p:nvPr/>
        </p:nvSpPr>
        <p:spPr>
          <a:xfrm>
            <a:off x="635102" y="3954105"/>
            <a:ext cx="424125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>
                <a:solidFill>
                  <a:srgbClr val="FFFF00"/>
                </a:solidFill>
              </a:rPr>
              <a:t>2</a:t>
            </a:r>
            <a:endParaRPr 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94439" y="5017664"/>
            <a:ext cx="11978322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/>
              <a:t>=VLOOKUP(MID(B3;4;2);$A$13:$B$16;2;0)</a:t>
            </a:r>
            <a:endParaRPr lang="en-US" sz="4000"/>
          </a:p>
        </p:txBody>
      </p:sp>
      <p:sp>
        <p:nvSpPr>
          <p:cNvPr id="36" name="Oval 35"/>
          <p:cNvSpPr/>
          <p:nvPr/>
        </p:nvSpPr>
        <p:spPr>
          <a:xfrm>
            <a:off x="9951582" y="6079253"/>
            <a:ext cx="1182583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9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055"/>
            <a:ext cx="7530193" cy="27570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CÁC HÀM TÌM KIẾM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439" y="6057356"/>
            <a:ext cx="11978322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Đơn giá căn cứ vào Lộ trình và đối chiếu với Bảng 1</a:t>
            </a:r>
            <a:endParaRPr lang="en-US" sz="2800"/>
          </a:p>
        </p:txBody>
      </p:sp>
      <p:sp>
        <p:nvSpPr>
          <p:cNvPr id="17" name="Oval 16"/>
          <p:cNvSpPr/>
          <p:nvPr/>
        </p:nvSpPr>
        <p:spPr>
          <a:xfrm>
            <a:off x="194439" y="6057356"/>
            <a:ext cx="1294727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371598" y="3133165"/>
            <a:ext cx="0" cy="793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545169" y="1466685"/>
            <a:ext cx="194982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lookup_value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25932" y="1980024"/>
            <a:ext cx="196905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/>
              <a:t>table_array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25932" y="2554918"/>
            <a:ext cx="196906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col_index_num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45169" y="2988908"/>
            <a:ext cx="194982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[</a:t>
            </a:r>
            <a:r>
              <a:rPr lang="en-US"/>
              <a:t>range_lookup]</a:t>
            </a:r>
          </a:p>
        </p:txBody>
      </p:sp>
      <p:sp>
        <p:nvSpPr>
          <p:cNvPr id="25" name="Oval 24"/>
          <p:cNvSpPr/>
          <p:nvPr/>
        </p:nvSpPr>
        <p:spPr>
          <a:xfrm>
            <a:off x="3079376" y="6057356"/>
            <a:ext cx="1205242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94990" y="1466685"/>
            <a:ext cx="269700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smtClean="0"/>
              <a:t>D3</a:t>
            </a:r>
            <a:endParaRPr lang="en-US" sz="2000"/>
          </a:p>
        </p:txBody>
      </p:sp>
      <p:sp>
        <p:nvSpPr>
          <p:cNvPr id="27" name="Rectangle 26"/>
          <p:cNvSpPr/>
          <p:nvPr/>
        </p:nvSpPr>
        <p:spPr>
          <a:xfrm>
            <a:off x="597848" y="3254188"/>
            <a:ext cx="1056139" cy="672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15248" y="6057356"/>
            <a:ext cx="1052650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494990" y="1980024"/>
            <a:ext cx="269700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smtClean="0"/>
              <a:t>$B$13:$C$16</a:t>
            </a:r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9494989" y="2554918"/>
            <a:ext cx="269700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2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5932" y="3457088"/>
            <a:ext cx="464682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Tìm kiếm chính xác Lộ trình theo các mã đã có trong Bảng 1. Nên </a:t>
            </a:r>
            <a:r>
              <a:rPr lang="en-US"/>
              <a:t>[range_lookup</a:t>
            </a:r>
            <a:r>
              <a:rPr lang="en-US" smtClean="0"/>
              <a:t>] = 0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494988" y="2988908"/>
            <a:ext cx="269701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97850" y="3954379"/>
            <a:ext cx="528068" cy="2661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smtClean="0">
                <a:solidFill>
                  <a:srgbClr val="FFFF00"/>
                </a:solidFill>
              </a:rPr>
              <a:t>1</a:t>
            </a:r>
            <a:endParaRPr lang="en-US" sz="1100"/>
          </a:p>
        </p:txBody>
      </p:sp>
      <p:sp>
        <p:nvSpPr>
          <p:cNvPr id="34" name="Rectangle 33"/>
          <p:cNvSpPr/>
          <p:nvPr/>
        </p:nvSpPr>
        <p:spPr>
          <a:xfrm>
            <a:off x="1125918" y="3955786"/>
            <a:ext cx="528070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>
                <a:solidFill>
                  <a:srgbClr val="FFFF00"/>
                </a:solidFill>
              </a:rPr>
              <a:t>2</a:t>
            </a:r>
            <a:endParaRPr 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94439" y="4913160"/>
            <a:ext cx="1197832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smtClean="0"/>
              <a:t>=VLOOKUP(D3;$B$13:$C$16;2;0</a:t>
            </a:r>
            <a:r>
              <a:rPr lang="en-US" sz="6000"/>
              <a:t>)</a:t>
            </a:r>
            <a:endParaRPr lang="en-US" sz="5400"/>
          </a:p>
        </p:txBody>
      </p:sp>
      <p:sp>
        <p:nvSpPr>
          <p:cNvPr id="36" name="TextBox 35"/>
          <p:cNvSpPr txBox="1"/>
          <p:nvPr/>
        </p:nvSpPr>
        <p:spPr>
          <a:xfrm>
            <a:off x="194439" y="4280644"/>
            <a:ext cx="1197832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VLOOKUP(lookup_value;table_array;</a:t>
            </a:r>
            <a:r>
              <a:rPr lang="en-US" sz="2800">
                <a:solidFill>
                  <a:srgbClr val="FFFF00"/>
                </a:solidFill>
              </a:rPr>
              <a:t>col_index_num</a:t>
            </a:r>
            <a:r>
              <a:rPr lang="en-US" sz="2400"/>
              <a:t>;[range_lookup])</a:t>
            </a:r>
          </a:p>
        </p:txBody>
      </p:sp>
    </p:spTree>
    <p:extLst>
      <p:ext uri="{BB962C8B-B14F-4D97-AF65-F5344CB8AC3E}">
        <p14:creationId xmlns:p14="http://schemas.microsoft.com/office/powerpoint/2010/main" val="41075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055"/>
            <a:ext cx="7530193" cy="27570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7022" y="235192"/>
            <a:ext cx="8825658" cy="95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CÁC HÀM TÌM KIẾM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439" y="6057356"/>
            <a:ext cx="11978322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Calibri" panose="020F0502020204030204" pitchFamily="34" charset="0"/>
              </a:rPr>
              <a:t>Thời gian quy định căn cứ vào lộ trình và đối chiếu với Bảng 1</a:t>
            </a:r>
            <a:endParaRPr lang="en-US" sz="2800"/>
          </a:p>
        </p:txBody>
      </p:sp>
      <p:sp>
        <p:nvSpPr>
          <p:cNvPr id="17" name="Oval 16"/>
          <p:cNvSpPr/>
          <p:nvPr/>
        </p:nvSpPr>
        <p:spPr>
          <a:xfrm>
            <a:off x="194439" y="6057356"/>
            <a:ext cx="2858043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51524" y="3133165"/>
            <a:ext cx="0" cy="793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439" y="4267581"/>
            <a:ext cx="1197832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VLOOKUP(lookup_value;table_array;</a:t>
            </a:r>
            <a:r>
              <a:rPr lang="en-US" sz="2800">
                <a:solidFill>
                  <a:srgbClr val="FFFF00"/>
                </a:solidFill>
              </a:rPr>
              <a:t>col_index_num</a:t>
            </a:r>
            <a:r>
              <a:rPr lang="en-US" sz="2400"/>
              <a:t>;[range_lookup])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45169" y="1466685"/>
            <a:ext cx="194982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lookup_value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25932" y="1980024"/>
            <a:ext cx="196905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/>
              <a:t>table_array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25932" y="2554918"/>
            <a:ext cx="196906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col_index_num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45169" y="2988908"/>
            <a:ext cx="194982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[</a:t>
            </a:r>
            <a:r>
              <a:rPr lang="en-US"/>
              <a:t>range_lookup]</a:t>
            </a:r>
          </a:p>
        </p:txBody>
      </p:sp>
      <p:sp>
        <p:nvSpPr>
          <p:cNvPr id="25" name="Oval 24"/>
          <p:cNvSpPr/>
          <p:nvPr/>
        </p:nvSpPr>
        <p:spPr>
          <a:xfrm>
            <a:off x="4566168" y="6050552"/>
            <a:ext cx="1223683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94990" y="1466685"/>
            <a:ext cx="269700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smtClean="0"/>
              <a:t>D3</a:t>
            </a:r>
            <a:endParaRPr lang="en-US" sz="2000"/>
          </a:p>
        </p:txBody>
      </p:sp>
      <p:sp>
        <p:nvSpPr>
          <p:cNvPr id="27" name="Rectangle 26"/>
          <p:cNvSpPr/>
          <p:nvPr/>
        </p:nvSpPr>
        <p:spPr>
          <a:xfrm>
            <a:off x="597848" y="3254188"/>
            <a:ext cx="1889858" cy="672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54082" y="6112985"/>
            <a:ext cx="1130259" cy="4607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494990" y="1980024"/>
            <a:ext cx="269700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smtClean="0"/>
              <a:t>$B$13:$D$16</a:t>
            </a:r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9494989" y="2554918"/>
            <a:ext cx="269700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3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5932" y="3457088"/>
            <a:ext cx="464682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Tìm kiếm chính xác Lộ trình theo các mã đã có trong Bảng 1. Nên </a:t>
            </a:r>
            <a:r>
              <a:rPr lang="en-US"/>
              <a:t>[range_lookup</a:t>
            </a:r>
            <a:r>
              <a:rPr lang="en-US" smtClean="0"/>
              <a:t>] = 0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494988" y="2988908"/>
            <a:ext cx="269701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97850" y="3942723"/>
            <a:ext cx="528068" cy="2661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smtClean="0">
                <a:solidFill>
                  <a:srgbClr val="FFFF00"/>
                </a:solidFill>
              </a:rPr>
              <a:t>1</a:t>
            </a:r>
            <a:endParaRPr lang="en-US" sz="1100"/>
          </a:p>
        </p:txBody>
      </p:sp>
      <p:sp>
        <p:nvSpPr>
          <p:cNvPr id="34" name="Rectangle 33"/>
          <p:cNvSpPr/>
          <p:nvPr/>
        </p:nvSpPr>
        <p:spPr>
          <a:xfrm>
            <a:off x="1125918" y="3942723"/>
            <a:ext cx="528070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>
                <a:solidFill>
                  <a:srgbClr val="FFFF00"/>
                </a:solidFill>
              </a:rPr>
              <a:t>2</a:t>
            </a:r>
            <a:endParaRPr 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94439" y="4900097"/>
            <a:ext cx="1197832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smtClean="0"/>
              <a:t>=VLOOKUP(D3;$B$13:$D$16;3;0</a:t>
            </a:r>
            <a:r>
              <a:rPr lang="en-US" sz="6000"/>
              <a:t>)</a:t>
            </a:r>
            <a:endParaRPr lang="en-US" sz="5400"/>
          </a:p>
        </p:txBody>
      </p:sp>
      <p:sp>
        <p:nvSpPr>
          <p:cNvPr id="36" name="Rectangle 35"/>
          <p:cNvSpPr/>
          <p:nvPr/>
        </p:nvSpPr>
        <p:spPr>
          <a:xfrm>
            <a:off x="1653986" y="3942723"/>
            <a:ext cx="833720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smtClean="0">
                <a:solidFill>
                  <a:srgbClr val="FFFF00"/>
                </a:solidFill>
              </a:rPr>
              <a:t>3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016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4008</TotalTime>
  <Words>2346</Words>
  <Application>Microsoft Office PowerPoint</Application>
  <PresentationFormat>Widescreen</PresentationFormat>
  <Paragraphs>439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Symbol</vt:lpstr>
      <vt:lpstr>Wingdings</vt:lpstr>
      <vt:lpstr>Wingdings 3</vt:lpstr>
      <vt:lpstr>Ion</vt:lpstr>
      <vt:lpstr>CÁC HÀM CHUỖI KÝ TỰ</vt:lpstr>
      <vt:lpstr>CÁC HÀM CHUỖI KÝ TỰ</vt:lpstr>
      <vt:lpstr>PowerPoint Presentation</vt:lpstr>
      <vt:lpstr>PowerPoint Presentation</vt:lpstr>
      <vt:lpstr>PowerPoint Presentation</vt:lpstr>
      <vt:lpstr>CÁC HÀM TÌM KIẾM</vt:lpstr>
      <vt:lpstr>PowerPoint Presentation</vt:lpstr>
      <vt:lpstr>PowerPoint Presentation</vt:lpstr>
      <vt:lpstr>PowerPoint Presentation</vt:lpstr>
      <vt:lpstr>ĐỀ 1</vt:lpstr>
      <vt:lpstr>ĐỀ 2</vt:lpstr>
      <vt:lpstr>PowerPoint Presentation</vt:lpstr>
      <vt:lpstr>PowerPoint Presentation</vt:lpstr>
      <vt:lpstr>PowerPoint Presentation</vt:lpstr>
      <vt:lpstr>PowerPoint Presentation</vt:lpstr>
      <vt:lpstr>ĐỀ 1</vt:lpstr>
      <vt:lpstr>PowerPoint Presentation</vt:lpstr>
      <vt:lpstr>ĐỀ 1 Câu hỏi 3.2</vt:lpstr>
      <vt:lpstr>ĐỀ 1 Câu hỏi 5.2</vt:lpstr>
      <vt:lpstr>ĐỀ 1</vt:lpstr>
      <vt:lpstr>PowerPoint Presentation</vt:lpstr>
      <vt:lpstr>ĐỀ 5</vt:lpstr>
      <vt:lpstr>ĐỀ 4</vt:lpstr>
      <vt:lpstr>PowerPoint Presentation</vt:lpstr>
      <vt:lpstr>ĐỀ 2</vt:lpstr>
      <vt:lpstr>PowerPoint Presentation</vt:lpstr>
      <vt:lpstr>ĐỀ 3</vt:lpstr>
      <vt:lpstr>PowerPoint Presentation</vt:lpstr>
      <vt:lpstr>PowerPoint Presentation</vt:lpstr>
      <vt:lpstr>ĐỀ MẪU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(trường hợp ngoại lệ)</vt:lpstr>
      <vt:lpstr>SUMIF (trường hợp ngoại lệ)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thinh</cp:lastModifiedBy>
  <cp:revision>155</cp:revision>
  <dcterms:created xsi:type="dcterms:W3CDTF">2020-11-11T02:33:45Z</dcterms:created>
  <dcterms:modified xsi:type="dcterms:W3CDTF">2021-12-09T09:42:08Z</dcterms:modified>
</cp:coreProperties>
</file>